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0" r:id="rId1"/>
  </p:sldMasterIdLst>
  <p:notesMasterIdLst>
    <p:notesMasterId r:id="rId37"/>
  </p:notesMasterIdLst>
  <p:sldIdLst>
    <p:sldId id="344" r:id="rId2"/>
    <p:sldId id="540" r:id="rId3"/>
    <p:sldId id="259" r:id="rId4"/>
    <p:sldId id="260" r:id="rId5"/>
    <p:sldId id="304" r:id="rId6"/>
    <p:sldId id="305" r:id="rId7"/>
    <p:sldId id="310" r:id="rId8"/>
    <p:sldId id="261" r:id="rId9"/>
    <p:sldId id="262" r:id="rId10"/>
    <p:sldId id="313" r:id="rId11"/>
    <p:sldId id="345" r:id="rId12"/>
    <p:sldId id="257" r:id="rId13"/>
    <p:sldId id="507" r:id="rId14"/>
    <p:sldId id="536" r:id="rId15"/>
    <p:sldId id="537" r:id="rId16"/>
    <p:sldId id="266" r:id="rId17"/>
    <p:sldId id="508" r:id="rId18"/>
    <p:sldId id="533" r:id="rId19"/>
    <p:sldId id="352" r:id="rId20"/>
    <p:sldId id="538" r:id="rId21"/>
    <p:sldId id="539" r:id="rId22"/>
    <p:sldId id="269" r:id="rId23"/>
    <p:sldId id="318" r:id="rId24"/>
    <p:sldId id="339" r:id="rId25"/>
    <p:sldId id="322" r:id="rId26"/>
    <p:sldId id="534" r:id="rId27"/>
    <p:sldId id="353" r:id="rId28"/>
    <p:sldId id="324" r:id="rId29"/>
    <p:sldId id="354" r:id="rId30"/>
    <p:sldId id="326" r:id="rId31"/>
    <p:sldId id="270" r:id="rId32"/>
    <p:sldId id="535" r:id="rId33"/>
    <p:sldId id="271" r:id="rId34"/>
    <p:sldId id="355" r:id="rId35"/>
    <p:sldId id="272" r:id="rId3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66"/>
    <a:srgbClr val="000099"/>
    <a:srgbClr val="9900FF"/>
    <a:srgbClr val="0000FF"/>
    <a:srgbClr val="FFFFFF"/>
    <a:srgbClr val="F8F8F8"/>
    <a:srgbClr val="E820C2"/>
    <a:srgbClr val="27551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2" autoAdjust="0"/>
    <p:restoredTop sz="90335" autoAdjust="0"/>
  </p:normalViewPr>
  <p:slideViewPr>
    <p:cSldViewPr>
      <p:cViewPr varScale="1">
        <p:scale>
          <a:sx n="99" d="100"/>
          <a:sy n="99" d="100"/>
        </p:scale>
        <p:origin x="688" y="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宋体"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宋体" charset="-122"/>
              </a:defRPr>
            </a:lvl1pPr>
          </a:lstStyle>
          <a:p>
            <a:pPr>
              <a:defRPr/>
            </a:pPr>
            <a:fld id="{9BEB7B9C-1B3A-420E-98D4-78D98AA95A38}" type="datetimeFigureOut">
              <a:rPr lang="zh-CN" altLang="en-US"/>
              <a:pPr>
                <a:defRPr/>
              </a:pPr>
              <a:t>2025/11/23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宋体" charset="-122"/>
              </a:defRPr>
            </a:lvl1pPr>
          </a:lstStyle>
          <a:p>
            <a:pPr>
              <a:defRPr/>
            </a:pPr>
            <a:fld id="{7C652E79-AC11-47B3-B92C-311D362220D1}" type="slidenum">
              <a:rPr lang="zh-CN" altLang="en-US"/>
              <a:pPr>
                <a:defRPr/>
              </a:pPr>
              <a:t>‹#›</a:t>
            </a:fld>
            <a:endParaRPr lang="zh-CN" altLang="en-US"/>
          </a:p>
        </p:txBody>
      </p:sp>
    </p:spTree>
    <p:extLst>
      <p:ext uri="{BB962C8B-B14F-4D97-AF65-F5344CB8AC3E}">
        <p14:creationId xmlns:p14="http://schemas.microsoft.com/office/powerpoint/2010/main" val="3449938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1</a:t>
            </a:fld>
            <a:endParaRPr lang="zh-CN" altLang="en-US"/>
          </a:p>
        </p:txBody>
      </p:sp>
    </p:spTree>
    <p:extLst>
      <p:ext uri="{BB962C8B-B14F-4D97-AF65-F5344CB8AC3E}">
        <p14:creationId xmlns:p14="http://schemas.microsoft.com/office/powerpoint/2010/main" val="133232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10</a:t>
            </a:fld>
            <a:endParaRPr lang="zh-CN" altLang="en-US"/>
          </a:p>
        </p:txBody>
      </p:sp>
    </p:spTree>
    <p:extLst>
      <p:ext uri="{BB962C8B-B14F-4D97-AF65-F5344CB8AC3E}">
        <p14:creationId xmlns:p14="http://schemas.microsoft.com/office/powerpoint/2010/main" val="353662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11</a:t>
            </a:fld>
            <a:endParaRPr lang="zh-CN" altLang="en-US"/>
          </a:p>
        </p:txBody>
      </p:sp>
    </p:spTree>
    <p:extLst>
      <p:ext uri="{BB962C8B-B14F-4D97-AF65-F5344CB8AC3E}">
        <p14:creationId xmlns:p14="http://schemas.microsoft.com/office/powerpoint/2010/main" val="9700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12</a:t>
            </a:fld>
            <a:endParaRPr lang="zh-CN" altLang="en-US"/>
          </a:p>
        </p:txBody>
      </p:sp>
    </p:spTree>
    <p:extLst>
      <p:ext uri="{BB962C8B-B14F-4D97-AF65-F5344CB8AC3E}">
        <p14:creationId xmlns:p14="http://schemas.microsoft.com/office/powerpoint/2010/main" val="2893312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C04DA2-1E11-442C-979C-7AD77B8976D4}" type="slidenum">
              <a:rPr lang="zh-CN" altLang="en-US" smtClean="0"/>
              <a:pPr/>
              <a:t>13</a:t>
            </a:fld>
            <a:endParaRPr lang="zh-CN" altLang="en-US"/>
          </a:p>
        </p:txBody>
      </p:sp>
    </p:spTree>
    <p:extLst>
      <p:ext uri="{BB962C8B-B14F-4D97-AF65-F5344CB8AC3E}">
        <p14:creationId xmlns:p14="http://schemas.microsoft.com/office/powerpoint/2010/main" val="192536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14</a:t>
            </a:fld>
            <a:endParaRPr lang="zh-CN" altLang="en-US"/>
          </a:p>
        </p:txBody>
      </p:sp>
    </p:spTree>
    <p:extLst>
      <p:ext uri="{BB962C8B-B14F-4D97-AF65-F5344CB8AC3E}">
        <p14:creationId xmlns:p14="http://schemas.microsoft.com/office/powerpoint/2010/main" val="414053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16</a:t>
            </a:fld>
            <a:endParaRPr lang="zh-CN" altLang="en-US"/>
          </a:p>
        </p:txBody>
      </p:sp>
    </p:spTree>
    <p:extLst>
      <p:ext uri="{BB962C8B-B14F-4D97-AF65-F5344CB8AC3E}">
        <p14:creationId xmlns:p14="http://schemas.microsoft.com/office/powerpoint/2010/main" val="422783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17</a:t>
            </a:fld>
            <a:endParaRPr lang="zh-CN" altLang="en-US"/>
          </a:p>
        </p:txBody>
      </p:sp>
    </p:spTree>
    <p:extLst>
      <p:ext uri="{BB962C8B-B14F-4D97-AF65-F5344CB8AC3E}">
        <p14:creationId xmlns:p14="http://schemas.microsoft.com/office/powerpoint/2010/main" val="56939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18</a:t>
            </a:fld>
            <a:endParaRPr lang="zh-CN" altLang="en-US"/>
          </a:p>
        </p:txBody>
      </p:sp>
    </p:spTree>
    <p:extLst>
      <p:ext uri="{BB962C8B-B14F-4D97-AF65-F5344CB8AC3E}">
        <p14:creationId xmlns:p14="http://schemas.microsoft.com/office/powerpoint/2010/main" val="15079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20</a:t>
            </a:fld>
            <a:endParaRPr lang="zh-CN" altLang="en-US"/>
          </a:p>
        </p:txBody>
      </p:sp>
    </p:spTree>
    <p:extLst>
      <p:ext uri="{BB962C8B-B14F-4D97-AF65-F5344CB8AC3E}">
        <p14:creationId xmlns:p14="http://schemas.microsoft.com/office/powerpoint/2010/main" val="3423017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21</a:t>
            </a:fld>
            <a:endParaRPr lang="zh-CN" altLang="en-US"/>
          </a:p>
        </p:txBody>
      </p:sp>
    </p:spTree>
    <p:extLst>
      <p:ext uri="{BB962C8B-B14F-4D97-AF65-F5344CB8AC3E}">
        <p14:creationId xmlns:p14="http://schemas.microsoft.com/office/powerpoint/2010/main" val="189775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2</a:t>
            </a:fld>
            <a:endParaRPr lang="zh-CN" altLang="en-US"/>
          </a:p>
        </p:txBody>
      </p:sp>
    </p:spTree>
    <p:extLst>
      <p:ext uri="{BB962C8B-B14F-4D97-AF65-F5344CB8AC3E}">
        <p14:creationId xmlns:p14="http://schemas.microsoft.com/office/powerpoint/2010/main" val="422580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ct val="0"/>
              </a:spcBef>
            </a:pPr>
            <a:endParaRPr lang="zh-CN" altLang="en-US" b="1" dirty="0">
              <a:latin typeface="宋体" pitchFamily="2" charset="-122"/>
            </a:endParaRPr>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22</a:t>
            </a:fld>
            <a:endParaRPr lang="zh-CN" altLang="en-US"/>
          </a:p>
        </p:txBody>
      </p:sp>
    </p:spTree>
    <p:extLst>
      <p:ext uri="{BB962C8B-B14F-4D97-AF65-F5344CB8AC3E}">
        <p14:creationId xmlns:p14="http://schemas.microsoft.com/office/powerpoint/2010/main" val="62866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25</a:t>
            </a:fld>
            <a:endParaRPr lang="zh-CN" altLang="en-US"/>
          </a:p>
        </p:txBody>
      </p:sp>
    </p:spTree>
    <p:extLst>
      <p:ext uri="{BB962C8B-B14F-4D97-AF65-F5344CB8AC3E}">
        <p14:creationId xmlns:p14="http://schemas.microsoft.com/office/powerpoint/2010/main" val="222418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26</a:t>
            </a:fld>
            <a:endParaRPr lang="zh-CN" altLang="en-US"/>
          </a:p>
        </p:txBody>
      </p:sp>
    </p:spTree>
    <p:extLst>
      <p:ext uri="{BB962C8B-B14F-4D97-AF65-F5344CB8AC3E}">
        <p14:creationId xmlns:p14="http://schemas.microsoft.com/office/powerpoint/2010/main" val="279247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27</a:t>
            </a:fld>
            <a:endParaRPr lang="zh-CN" altLang="en-US"/>
          </a:p>
        </p:txBody>
      </p:sp>
    </p:spTree>
    <p:extLst>
      <p:ext uri="{BB962C8B-B14F-4D97-AF65-F5344CB8AC3E}">
        <p14:creationId xmlns:p14="http://schemas.microsoft.com/office/powerpoint/2010/main" val="364964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33</a:t>
            </a:fld>
            <a:endParaRPr lang="zh-CN" altLang="en-US"/>
          </a:p>
        </p:txBody>
      </p:sp>
    </p:spTree>
    <p:extLst>
      <p:ext uri="{BB962C8B-B14F-4D97-AF65-F5344CB8AC3E}">
        <p14:creationId xmlns:p14="http://schemas.microsoft.com/office/powerpoint/2010/main" val="373161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44396971-031D-4BC6-9A5C-EDD1E1615E40}" type="slidenum">
              <a:rPr lang="zh-CN" altLang="en-US" smtClean="0"/>
              <a:pPr eaLnBrk="1" hangingPunct="1"/>
              <a:t>3</a:t>
            </a:fld>
            <a:endParaRPr lang="zh-CN" altLang="en-US"/>
          </a:p>
        </p:txBody>
      </p:sp>
    </p:spTree>
    <p:extLst>
      <p:ext uri="{BB962C8B-B14F-4D97-AF65-F5344CB8AC3E}">
        <p14:creationId xmlns:p14="http://schemas.microsoft.com/office/powerpoint/2010/main" val="311730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4</a:t>
            </a:fld>
            <a:endParaRPr lang="zh-CN" altLang="en-US"/>
          </a:p>
        </p:txBody>
      </p:sp>
    </p:spTree>
    <p:extLst>
      <p:ext uri="{BB962C8B-B14F-4D97-AF65-F5344CB8AC3E}">
        <p14:creationId xmlns:p14="http://schemas.microsoft.com/office/powerpoint/2010/main" val="214943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C652E79-AC11-47B3-B92C-311D362220D1}" type="slidenum">
              <a:rPr lang="zh-CN" altLang="en-US" smtClean="0"/>
              <a:pPr>
                <a:defRPr/>
              </a:pPr>
              <a:t>5</a:t>
            </a:fld>
            <a:endParaRPr lang="zh-CN" altLang="en-US"/>
          </a:p>
        </p:txBody>
      </p:sp>
    </p:spTree>
    <p:extLst>
      <p:ext uri="{BB962C8B-B14F-4D97-AF65-F5344CB8AC3E}">
        <p14:creationId xmlns:p14="http://schemas.microsoft.com/office/powerpoint/2010/main" val="418716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ln/>
        </p:spPr>
      </p:sp>
      <p:sp>
        <p:nvSpPr>
          <p:cNvPr id="2867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ea typeface="宋体" charset="-122"/>
            </a:endParaRPr>
          </a:p>
        </p:txBody>
      </p:sp>
      <p:sp>
        <p:nvSpPr>
          <p:cNvPr id="2867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AD9F3088-B9D8-47DB-B0AE-07A601F8B4AC}" type="slidenum">
              <a:rPr lang="zh-CN" altLang="en-US" smtClean="0"/>
              <a:pPr/>
              <a:t>6</a:t>
            </a:fld>
            <a:endParaRPr lang="en-US" altLang="zh-CN" dirty="0"/>
          </a:p>
        </p:txBody>
      </p:sp>
    </p:spTree>
    <p:extLst>
      <p:ext uri="{BB962C8B-B14F-4D97-AF65-F5344CB8AC3E}">
        <p14:creationId xmlns:p14="http://schemas.microsoft.com/office/powerpoint/2010/main" val="92087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ea typeface="宋体" charset="-122"/>
            </a:endParaRPr>
          </a:p>
        </p:txBody>
      </p:sp>
    </p:spTree>
    <p:extLst>
      <p:ext uri="{BB962C8B-B14F-4D97-AF65-F5344CB8AC3E}">
        <p14:creationId xmlns:p14="http://schemas.microsoft.com/office/powerpoint/2010/main" val="153759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8</a:t>
            </a:fld>
            <a:endParaRPr lang="zh-CN" altLang="en-US"/>
          </a:p>
        </p:txBody>
      </p:sp>
    </p:spTree>
    <p:extLst>
      <p:ext uri="{BB962C8B-B14F-4D97-AF65-F5344CB8AC3E}">
        <p14:creationId xmlns:p14="http://schemas.microsoft.com/office/powerpoint/2010/main" val="366090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C652E79-AC11-47B3-B92C-311D362220D1}" type="slidenum">
              <a:rPr lang="zh-CN" altLang="en-US" smtClean="0"/>
              <a:pPr>
                <a:defRPr/>
              </a:pPr>
              <a:t>9</a:t>
            </a:fld>
            <a:endParaRPr lang="zh-CN" altLang="en-US"/>
          </a:p>
        </p:txBody>
      </p:sp>
    </p:spTree>
    <p:extLst>
      <p:ext uri="{BB962C8B-B14F-4D97-AF65-F5344CB8AC3E}">
        <p14:creationId xmlns:p14="http://schemas.microsoft.com/office/powerpoint/2010/main" val="3318048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a:t>单击此处编辑母版副标题样式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pPr>
              <a:defRPr/>
            </a:pPr>
            <a:fld id="{DCFD760A-BE49-4AF2-86C9-C4FB0AD9819B}" type="datetimeFigureOut">
              <a:rPr lang="zh-CN" altLang="en-US" smtClean="0"/>
              <a:pPr>
                <a:defRPr/>
              </a:pPr>
              <a:t>2025/11/23</a:t>
            </a:fld>
            <a:endParaRPr lang="en-US" altLang="zh-CN"/>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ltLang="zh-CN"/>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pPr>
              <a:defRPr/>
            </a:pPr>
            <a:fld id="{9D48BFAA-3107-4CC3-9BAB-194E6DB611B1}" type="slidenum">
              <a:rPr lang="en-US" altLang="zh-CN" smtClean="0"/>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38FBED6A-8308-4954-A059-88AEF7A032E7}" type="datetimeFigureOut">
              <a:rPr lang="zh-CN" altLang="en-US" smtClean="0"/>
              <a:pPr>
                <a:defRPr/>
              </a:pPr>
              <a:t>2025/11/23</a:t>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3132142A-A9E0-46B0-B727-164B3BADF4E2}" type="slidenum">
              <a:rPr lang="en-US" altLang="zh-CN"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8CBC4F4A-59AD-4CE9-8576-54252620A860}" type="datetimeFigureOut">
              <a:rPr lang="zh-CN" altLang="en-US" smtClean="0"/>
              <a:pPr>
                <a:defRPr/>
              </a:pPr>
              <a:t>2025/11/23</a:t>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295025CF-3725-497F-9CB7-A0A317A6E338}" type="slidenum">
              <a:rPr lang="en-US" altLang="zh-CN" smtClean="0"/>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a:defRPr/>
            </a:pPr>
            <a:fld id="{E591657F-9AB7-4FE7-88A5-C9842C73E222}" type="datetimeFigureOut">
              <a:rPr lang="zh-CN" altLang="en-US" smtClean="0"/>
              <a:pPr>
                <a:defRPr/>
              </a:pPr>
              <a:t>2025/11/23</a:t>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8ED699B0-AC6C-41D1-9964-B2B92DBD58C9}" type="slidenum">
              <a:rPr lang="en-US" altLang="zh-CN" smtClean="0"/>
              <a:pPr>
                <a:defRPr/>
              </a:pPr>
              <a:t>‹#›</a:t>
            </a:fld>
            <a:endParaRPr lang="en-US" altLang="zh-CN"/>
          </a:p>
        </p:txBody>
      </p:sp>
      <p:sp>
        <p:nvSpPr>
          <p:cNvPr id="7" name="标题 6"/>
          <p:cNvSpPr>
            <a:spLocks noGrp="1"/>
          </p:cNvSpPr>
          <p:nvPr>
            <p:ph type="title"/>
          </p:nvPr>
        </p:nvSpPr>
        <p:spPr/>
        <p:txBody>
          <a:bodyPr rtlCol="0"/>
          <a:lstStyle/>
          <a:p>
            <a:r>
              <a:rPr kumimoji="0" lang="zh-CN" altLang="en-US"/>
              <a:t>单击此处编辑母版标题样式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pPr>
              <a:defRPr/>
            </a:pPr>
            <a:fld id="{FD9870BC-D172-4B84-8F0F-1FFEA2C7BD17}" type="datetimeFigureOut">
              <a:rPr lang="zh-CN" altLang="en-US" smtClean="0"/>
              <a:pPr>
                <a:defRPr/>
              </a:pPr>
              <a:t>2025/11/23</a:t>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2E28A24F-D346-4EC6-BDBE-6A57063569CA}" type="slidenum">
              <a:rPr lang="en-US" altLang="zh-CN" smtClean="0"/>
              <a:pPr>
                <a:defRPr/>
              </a:pPr>
              <a:t>‹#›</a:t>
            </a:fld>
            <a:endParaRPr lang="en-US" altLang="zh-CN"/>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a:defRPr/>
            </a:pPr>
            <a:fld id="{1E4D25BC-6090-4A4E-99E4-214DBB1A11DE}" type="datetimeFigureOut">
              <a:rPr lang="zh-CN" altLang="en-US" smtClean="0"/>
              <a:pPr>
                <a:defRPr/>
              </a:pPr>
              <a:t>2025/11/23</a:t>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921C5BEC-D28B-4B2A-94D6-7B308E84FE04}" type="slidenum">
              <a:rPr lang="en-US" altLang="zh-CN" smtClean="0"/>
              <a:pPr>
                <a:defRPr/>
              </a:pPr>
              <a:t>‹#›</a:t>
            </a:fld>
            <a:endParaRPr lang="en-US" altLang="zh-CN"/>
          </a:p>
        </p:txBody>
      </p:sp>
      <p:sp>
        <p:nvSpPr>
          <p:cNvPr id="8" name="标题 7"/>
          <p:cNvSpPr>
            <a:spLocks noGrp="1"/>
          </p:cNvSpPr>
          <p:nvPr>
            <p:ph type="title"/>
          </p:nvPr>
        </p:nvSpPr>
        <p:spPr/>
        <p:txBody>
          <a:bodyPr rtlCol="0"/>
          <a:lstStyle/>
          <a:p>
            <a:r>
              <a:rPr kumimoji="0" lang="zh-CN" altLang="en-US"/>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pPr>
              <a:defRPr/>
            </a:pPr>
            <a:fld id="{63E14AF2-3169-467D-B7A3-1F55F5A1D6F8}" type="datetimeFigureOut">
              <a:rPr lang="zh-CN" altLang="en-US" smtClean="0"/>
              <a:pPr>
                <a:defRPr/>
              </a:pPr>
              <a:t>2025/11/23</a:t>
            </a:fld>
            <a:endParaRPr lang="en-US" altLang="zh-CN"/>
          </a:p>
        </p:txBody>
      </p:sp>
      <p:sp>
        <p:nvSpPr>
          <p:cNvPr id="8" name="页脚占位符 7"/>
          <p:cNvSpPr>
            <a:spLocks noGrp="1"/>
          </p:cNvSpPr>
          <p:nvPr>
            <p:ph type="ftr" sz="quarter" idx="11"/>
          </p:nvPr>
        </p:nvSpPr>
        <p:spPr/>
        <p:txBody>
          <a:bodyPr/>
          <a:lstStyle/>
          <a:p>
            <a:pPr>
              <a:defRPr/>
            </a:pPr>
            <a:endParaRPr lang="en-US" altLang="zh-CN"/>
          </a:p>
        </p:txBody>
      </p:sp>
      <p:sp>
        <p:nvSpPr>
          <p:cNvPr id="9" name="灯片编号占位符 8"/>
          <p:cNvSpPr>
            <a:spLocks noGrp="1"/>
          </p:cNvSpPr>
          <p:nvPr>
            <p:ph type="sldNum" sz="quarter" idx="12"/>
          </p:nvPr>
        </p:nvSpPr>
        <p:spPr/>
        <p:txBody>
          <a:bodyPr/>
          <a:lstStyle/>
          <a:p>
            <a:pPr>
              <a:defRPr/>
            </a:pPr>
            <a:fld id="{C40DB3CC-A979-4A3C-8E0B-59125BCD2CDE}" type="slidenum">
              <a:rPr lang="en-US" altLang="zh-CN" smtClean="0"/>
              <a:pPr>
                <a:defRPr/>
              </a:pPr>
              <a:t>‹#›</a:t>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E079DEFA-87C6-4BCE-9DBB-028254721C25}" type="datetimeFigureOut">
              <a:rPr lang="zh-CN" altLang="en-US" smtClean="0"/>
              <a:pPr>
                <a:defRPr/>
              </a:pPr>
              <a:t>2025/11/23</a:t>
            </a:fld>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4E2E98EA-6C29-4D53-8694-CAC3B09CA51A}" type="slidenum">
              <a:rPr lang="en-US" altLang="zh-CN" smtClean="0"/>
              <a:pPr>
                <a:defRPr/>
              </a:pPr>
              <a:t>‹#›</a:t>
            </a:fld>
            <a:endParaRPr lang="en-US" altLang="zh-CN"/>
          </a:p>
        </p:txBody>
      </p:sp>
      <p:sp>
        <p:nvSpPr>
          <p:cNvPr id="6" name="标题 5"/>
          <p:cNvSpPr>
            <a:spLocks noGrp="1"/>
          </p:cNvSpPr>
          <p:nvPr>
            <p:ph type="title"/>
          </p:nvPr>
        </p:nvSpPr>
        <p:spPr/>
        <p:txBody>
          <a:bodyPr rtlCol="0"/>
          <a:lstStyle/>
          <a:p>
            <a:r>
              <a:rPr kumimoji="0" lang="zh-CN" altLang="en-US"/>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0EDD684A-101A-4E83-9A34-0F867A836A86}" type="datetimeFigureOut">
              <a:rPr lang="zh-CN" altLang="en-US" smtClean="0"/>
              <a:pPr>
                <a:defRPr/>
              </a:pPr>
              <a:t>2025/11/23</a:t>
            </a:fld>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a:defRPr/>
            </a:pPr>
            <a:fld id="{96CCB47C-AF92-430E-B77C-9D4526270F2F}" type="slidenum">
              <a:rPr lang="en-US" altLang="zh-CN"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p>
            <a:pPr>
              <a:defRPr/>
            </a:pPr>
            <a:fld id="{6A72F13F-BDEB-44A7-9E5D-0EE1D43A1756}" type="datetimeFigureOut">
              <a:rPr lang="zh-CN" altLang="en-US" smtClean="0"/>
              <a:pPr>
                <a:defRPr/>
              </a:pPr>
              <a:t>2025/11/23</a:t>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8FC73D96-AA8D-4F89-B36B-200C073F6F7F}" type="slidenum">
              <a:rPr lang="en-US" altLang="zh-CN" smtClean="0"/>
              <a:pPr>
                <a:defRPr/>
              </a:pPr>
              <a:t>‹#›</a:t>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pPr>
              <a:defRPr/>
            </a:pPr>
            <a:fld id="{11472BA0-9509-40F1-AFBD-40798C5ABDA6}" type="datetimeFigureOut">
              <a:rPr lang="zh-CN" altLang="en-US" smtClean="0"/>
              <a:pPr>
                <a:defRPr/>
              </a:pPr>
              <a:t>2025/11/23</a:t>
            </a:fld>
            <a:endParaRPr lang="en-US" altLang="zh-CN"/>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ltLang="zh-CN"/>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pPr>
              <a:defRPr/>
            </a:pPr>
            <a:fld id="{76A5E3DA-87CD-4A80-B292-DF0162B275E3}" type="slidenum">
              <a:rPr lang="en-US" altLang="zh-CN" smtClean="0"/>
              <a:pPr>
                <a:defRPr/>
              </a:pPr>
              <a:t>‹#›</a:t>
            </a:fld>
            <a:endParaRPr lang="en-US" altLang="zh-CN"/>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a:t>单击此处编辑母版标题样式</a:t>
            </a:r>
            <a:endParaRPr kumimoji="0" lang="en-US"/>
          </a:p>
        </p:txBody>
      </p:sp>
      <p:sp>
        <p:nvSpPr>
          <p:cNvPr id="8" name="任意多边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任意多边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任意多边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CN" altLang="en-US"/>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B044A25F-9C25-4E50-BA50-22C4BBC38D74}" type="datetimeFigureOut">
              <a:rPr lang="zh-CN" altLang="en-US" smtClean="0"/>
              <a:pPr>
                <a:defRPr/>
              </a:pPr>
              <a:t>2025/11/23</a:t>
            </a:fld>
            <a:endParaRPr lang="en-US" altLang="zh-CN"/>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ltLang="zh-CN"/>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A0664D40-E6D3-4328-BD69-50EB79617AB2}"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oleObject" Target="../embeddings/oleObject6.bin"/><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oleObject" Target="../embeddings/oleObject7.bin"/><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25.w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971600" y="620688"/>
            <a:ext cx="8388424" cy="468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000" b="1" dirty="0">
                <a:solidFill>
                  <a:srgbClr val="7030A0"/>
                </a:solidFill>
                <a:latin typeface="+mn-ea"/>
                <a:ea typeface="+mn-ea"/>
              </a:rPr>
              <a:t>实验</a:t>
            </a:r>
            <a:r>
              <a:rPr lang="en-US" altLang="zh-CN" sz="3000" b="1" dirty="0">
                <a:solidFill>
                  <a:srgbClr val="7030A0"/>
                </a:solidFill>
                <a:latin typeface="+mn-ea"/>
                <a:ea typeface="+mn-ea"/>
              </a:rPr>
              <a:t>4</a:t>
            </a:r>
            <a:r>
              <a:rPr lang="zh-CN" altLang="en-US" sz="3000" b="1" dirty="0">
                <a:solidFill>
                  <a:srgbClr val="7030A0"/>
                </a:solidFill>
                <a:latin typeface="+mn-ea"/>
                <a:ea typeface="+mn-ea"/>
              </a:rPr>
              <a:t>：</a:t>
            </a:r>
            <a:r>
              <a:rPr lang="zh-CN" altLang="en-US" sz="3000" b="1" dirty="0">
                <a:latin typeface="+mn-ea"/>
                <a:ea typeface="+mn-ea"/>
              </a:rPr>
              <a:t>蛙类心室的期前收缩与代偿间歇</a:t>
            </a:r>
            <a:endParaRPr lang="en-US" altLang="zh-CN" sz="3000" b="1" dirty="0">
              <a:latin typeface="+mn-ea"/>
              <a:ea typeface="+mn-ea"/>
            </a:endParaRPr>
          </a:p>
          <a:p>
            <a:pPr eaLnBrk="1" hangingPunct="1"/>
            <a:endParaRPr lang="en-US" altLang="zh-CN" sz="1600" b="1" dirty="0">
              <a:latin typeface="+mn-ea"/>
              <a:ea typeface="+mn-ea"/>
            </a:endParaRPr>
          </a:p>
          <a:p>
            <a:pPr eaLnBrk="1" hangingPunct="1"/>
            <a:r>
              <a:rPr lang="zh-CN" altLang="en-US" sz="3000" b="1" dirty="0">
                <a:solidFill>
                  <a:srgbClr val="7030A0"/>
                </a:solidFill>
                <a:latin typeface="+mn-ea"/>
                <a:ea typeface="+mn-ea"/>
              </a:rPr>
              <a:t>实验</a:t>
            </a:r>
            <a:r>
              <a:rPr lang="en-US" altLang="zh-CN" sz="3000" b="1" dirty="0">
                <a:solidFill>
                  <a:srgbClr val="7030A0"/>
                </a:solidFill>
                <a:latin typeface="+mn-ea"/>
                <a:ea typeface="+mn-ea"/>
              </a:rPr>
              <a:t>5</a:t>
            </a:r>
            <a:r>
              <a:rPr lang="zh-CN" altLang="en-US" sz="3000" b="1" dirty="0">
                <a:solidFill>
                  <a:srgbClr val="7030A0"/>
                </a:solidFill>
                <a:latin typeface="+mn-ea"/>
                <a:ea typeface="+mn-ea"/>
              </a:rPr>
              <a:t>：</a:t>
            </a:r>
            <a:r>
              <a:rPr lang="zh-CN" altLang="en-US" sz="3000" b="1" dirty="0">
                <a:latin typeface="黑体" pitchFamily="2" charset="-122"/>
                <a:ea typeface="黑体" pitchFamily="2" charset="-122"/>
              </a:rPr>
              <a:t>离体蛙心的制备</a:t>
            </a:r>
            <a:endParaRPr lang="en-US" altLang="zh-CN" sz="3000" b="1" dirty="0">
              <a:latin typeface="黑体" pitchFamily="2" charset="-122"/>
              <a:ea typeface="黑体" pitchFamily="2" charset="-122"/>
            </a:endParaRPr>
          </a:p>
          <a:p>
            <a:pPr eaLnBrk="1" hangingPunct="1"/>
            <a:endParaRPr lang="en-US" altLang="zh-CN" sz="1600" b="1" dirty="0">
              <a:latin typeface="黑体" pitchFamily="2" charset="-122"/>
              <a:ea typeface="黑体" pitchFamily="2" charset="-122"/>
            </a:endParaRPr>
          </a:p>
          <a:p>
            <a:pPr eaLnBrk="1" hangingPunct="1"/>
            <a:r>
              <a:rPr lang="zh-CN" altLang="en-US" sz="3000" b="1" dirty="0">
                <a:solidFill>
                  <a:srgbClr val="7030A0"/>
                </a:solidFill>
                <a:latin typeface="+mn-ea"/>
                <a:ea typeface="+mn-ea"/>
              </a:rPr>
              <a:t>实验</a:t>
            </a:r>
            <a:r>
              <a:rPr lang="en-US" altLang="zh-CN" sz="3000" b="1" dirty="0">
                <a:solidFill>
                  <a:srgbClr val="7030A0"/>
                </a:solidFill>
                <a:latin typeface="+mn-ea"/>
                <a:ea typeface="+mn-ea"/>
              </a:rPr>
              <a:t>6</a:t>
            </a:r>
            <a:r>
              <a:rPr lang="zh-CN" altLang="en-US" sz="3000" b="1" dirty="0">
                <a:solidFill>
                  <a:srgbClr val="7030A0"/>
                </a:solidFill>
                <a:latin typeface="+mn-ea"/>
                <a:ea typeface="+mn-ea"/>
              </a:rPr>
              <a:t>：</a:t>
            </a:r>
            <a:r>
              <a:rPr lang="zh-CN" altLang="en-US" sz="3000" b="1" dirty="0">
                <a:latin typeface="黑体" pitchFamily="2" charset="-122"/>
                <a:ea typeface="黑体" pitchFamily="2" charset="-122"/>
              </a:rPr>
              <a:t>离子和药物对离体蛙心的影响   </a:t>
            </a:r>
            <a:r>
              <a:rPr lang="en-US" altLang="zh-CN" sz="3000" b="1" dirty="0">
                <a:latin typeface="黑体" pitchFamily="2" charset="-122"/>
                <a:ea typeface="黑体" pitchFamily="2" charset="-122"/>
              </a:rPr>
              <a:t>  </a:t>
            </a:r>
          </a:p>
          <a:p>
            <a:pPr eaLnBrk="1" hangingPunct="1"/>
            <a:r>
              <a:rPr lang="en-US" altLang="zh-CN" sz="3000" b="1" dirty="0">
                <a:latin typeface="黑体" pitchFamily="2" charset="-122"/>
                <a:ea typeface="黑体" pitchFamily="2" charset="-122"/>
              </a:rPr>
              <a:t>       ——</a:t>
            </a:r>
            <a:r>
              <a:rPr lang="zh-CN" altLang="en-US" sz="3000" b="1" dirty="0">
                <a:latin typeface="黑体" pitchFamily="2" charset="-122"/>
                <a:ea typeface="黑体" pitchFamily="2" charset="-122"/>
              </a:rPr>
              <a:t>（蛙心灌流）</a:t>
            </a:r>
            <a:r>
              <a:rPr lang="zh-CN" altLang="en-US" sz="3000" b="1" dirty="0">
                <a:latin typeface="+mn-ea"/>
                <a:ea typeface="+mn-ea"/>
              </a:rPr>
              <a:t>     </a:t>
            </a:r>
          </a:p>
        </p:txBody>
      </p:sp>
    </p:spTree>
    <p:extLst>
      <p:ext uri="{BB962C8B-B14F-4D97-AF65-F5344CB8AC3E}">
        <p14:creationId xmlns:p14="http://schemas.microsoft.com/office/powerpoint/2010/main" val="3709517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Rot="1" noChangeArrowheads="1"/>
          </p:cNvSpPr>
          <p:nvPr>
            <p:ph type="body" sz="half" idx="4294967295"/>
          </p:nvPr>
        </p:nvSpPr>
        <p:spPr>
          <a:xfrm>
            <a:off x="541561" y="639191"/>
            <a:ext cx="7414815" cy="2259583"/>
          </a:xfrm>
        </p:spPr>
        <p:txBody>
          <a:bodyPr>
            <a:noAutofit/>
          </a:bodyPr>
          <a:lstStyle/>
          <a:p>
            <a:pPr algn="just" eaLnBrk="1" hangingPunct="1">
              <a:lnSpc>
                <a:spcPct val="110000"/>
              </a:lnSpc>
              <a:spcBef>
                <a:spcPts val="1200"/>
              </a:spcBef>
            </a:pPr>
            <a:r>
              <a:rPr lang="zh-CN" altLang="en-US" sz="2400" b="1" dirty="0">
                <a:solidFill>
                  <a:srgbClr val="000099"/>
                </a:solidFill>
                <a:latin typeface="+mn-ea"/>
              </a:rPr>
              <a:t>八木氏套管，蛙心灌流架，万能滑轮</a:t>
            </a:r>
            <a:endParaRPr lang="en-US" altLang="zh-CN" sz="2400" b="1" dirty="0">
              <a:solidFill>
                <a:srgbClr val="000099"/>
              </a:solidFill>
              <a:latin typeface="+mn-ea"/>
            </a:endParaRPr>
          </a:p>
          <a:p>
            <a:pPr algn="just" eaLnBrk="1" hangingPunct="1">
              <a:lnSpc>
                <a:spcPct val="110000"/>
              </a:lnSpc>
              <a:spcBef>
                <a:spcPts val="1200"/>
              </a:spcBef>
            </a:pPr>
            <a:r>
              <a:rPr lang="zh-CN" altLang="en-US" sz="2400" b="1" dirty="0">
                <a:solidFill>
                  <a:schemeClr val="tx1"/>
                </a:solidFill>
                <a:latin typeface="+mn-ea"/>
              </a:rPr>
              <a:t>任氏液，</a:t>
            </a:r>
            <a:r>
              <a:rPr lang="en-US" altLang="zh-CN" sz="2400" b="1" dirty="0">
                <a:solidFill>
                  <a:schemeClr val="tx1"/>
                </a:solidFill>
                <a:latin typeface="+mn-ea"/>
                <a:cs typeface="Arial" panose="020B0604020202020204" pitchFamily="34" charset="0"/>
              </a:rPr>
              <a:t>4</a:t>
            </a:r>
            <a:r>
              <a:rPr lang="zh-CN" altLang="en-US" sz="2400" b="1" dirty="0">
                <a:solidFill>
                  <a:schemeClr val="tx1"/>
                </a:solidFill>
                <a:latin typeface="+mn-ea"/>
                <a:cs typeface="Arial" panose="020B0604020202020204" pitchFamily="34" charset="0"/>
              </a:rPr>
              <a:t>％ </a:t>
            </a:r>
            <a:r>
              <a:rPr lang="en-US" altLang="zh-CN" sz="2400" b="1" dirty="0">
                <a:solidFill>
                  <a:schemeClr val="tx1"/>
                </a:solidFill>
                <a:latin typeface="+mn-ea"/>
                <a:cs typeface="Arial" panose="020B0604020202020204" pitchFamily="34" charset="0"/>
              </a:rPr>
              <a:t>CaCl</a:t>
            </a:r>
            <a:r>
              <a:rPr lang="en-US" altLang="zh-CN" sz="2400" b="1" baseline="-25000" dirty="0">
                <a:solidFill>
                  <a:schemeClr val="tx1"/>
                </a:solidFill>
                <a:latin typeface="+mn-ea"/>
                <a:cs typeface="Arial" panose="020B0604020202020204" pitchFamily="34" charset="0"/>
              </a:rPr>
              <a:t>2</a:t>
            </a:r>
            <a:r>
              <a:rPr lang="zh-CN" altLang="en-US" sz="2400" b="1" dirty="0">
                <a:solidFill>
                  <a:schemeClr val="tx1"/>
                </a:solidFill>
                <a:latin typeface="+mn-ea"/>
              </a:rPr>
              <a:t>，</a:t>
            </a:r>
            <a:r>
              <a:rPr lang="en-US" altLang="zh-CN" sz="2400" b="1" dirty="0">
                <a:solidFill>
                  <a:schemeClr val="tx1"/>
                </a:solidFill>
                <a:latin typeface="+mn-ea"/>
              </a:rPr>
              <a:t>4</a:t>
            </a:r>
            <a:r>
              <a:rPr lang="zh-CN" altLang="en-US" sz="2400" b="1" dirty="0">
                <a:solidFill>
                  <a:schemeClr val="tx1"/>
                </a:solidFill>
                <a:latin typeface="+mn-ea"/>
              </a:rPr>
              <a:t>％ </a:t>
            </a:r>
            <a:r>
              <a:rPr lang="en-US" altLang="zh-CN" sz="2400" b="1" dirty="0" err="1">
                <a:solidFill>
                  <a:schemeClr val="tx1"/>
                </a:solidFill>
                <a:latin typeface="+mn-ea"/>
              </a:rPr>
              <a:t>KCl</a:t>
            </a:r>
            <a:r>
              <a:rPr lang="zh-CN" altLang="en-US" sz="2400" b="1" dirty="0">
                <a:solidFill>
                  <a:schemeClr val="tx1"/>
                </a:solidFill>
                <a:latin typeface="+mn-ea"/>
              </a:rPr>
              <a:t>，</a:t>
            </a:r>
            <a:r>
              <a:rPr lang="en-US" altLang="zh-CN" sz="2400" b="1" dirty="0">
                <a:solidFill>
                  <a:schemeClr val="tx1"/>
                </a:solidFill>
                <a:latin typeface="+mn-ea"/>
              </a:rPr>
              <a:t>0.1</a:t>
            </a:r>
            <a:r>
              <a:rPr lang="zh-CN" altLang="en-US" sz="2400" b="1" dirty="0">
                <a:solidFill>
                  <a:schemeClr val="tx1"/>
                </a:solidFill>
                <a:latin typeface="+mn-ea"/>
              </a:rPr>
              <a:t>％去甲肾上腺素（</a:t>
            </a:r>
            <a:r>
              <a:rPr lang="en-US" altLang="zh-CN" sz="2400" b="1" dirty="0">
                <a:solidFill>
                  <a:schemeClr val="tx1"/>
                </a:solidFill>
                <a:latin typeface="+mn-ea"/>
              </a:rPr>
              <a:t>NE</a:t>
            </a:r>
            <a:r>
              <a:rPr lang="zh-CN" altLang="en-US" sz="2400" b="1" dirty="0">
                <a:solidFill>
                  <a:schemeClr val="tx1"/>
                </a:solidFill>
                <a:latin typeface="+mn-ea"/>
              </a:rPr>
              <a:t>），</a:t>
            </a:r>
            <a:r>
              <a:rPr lang="en-US" altLang="zh-CN" sz="2400" b="1" dirty="0">
                <a:solidFill>
                  <a:schemeClr val="tx1"/>
                </a:solidFill>
                <a:latin typeface="+mn-ea"/>
              </a:rPr>
              <a:t>0.01</a:t>
            </a:r>
            <a:r>
              <a:rPr lang="zh-CN" altLang="en-US" sz="2400" b="1" dirty="0">
                <a:solidFill>
                  <a:schemeClr val="tx1"/>
                </a:solidFill>
                <a:latin typeface="+mn-ea"/>
              </a:rPr>
              <a:t>％乙酰胆碱（</a:t>
            </a:r>
            <a:r>
              <a:rPr lang="en-US" altLang="zh-CN" sz="2400" b="1" dirty="0" err="1">
                <a:solidFill>
                  <a:schemeClr val="tx1"/>
                </a:solidFill>
                <a:latin typeface="+mn-ea"/>
              </a:rPr>
              <a:t>ACh</a:t>
            </a:r>
            <a:r>
              <a:rPr lang="zh-CN" altLang="en-US" sz="2400" b="1" dirty="0">
                <a:solidFill>
                  <a:schemeClr val="tx1"/>
                </a:solidFill>
                <a:latin typeface="+mn-ea"/>
              </a:rPr>
              <a:t>），</a:t>
            </a:r>
            <a:r>
              <a:rPr lang="en-US" altLang="zh-CN" sz="2400" b="1" dirty="0">
                <a:solidFill>
                  <a:schemeClr val="tx1"/>
                </a:solidFill>
                <a:latin typeface="+mn-ea"/>
                <a:cs typeface="Arial Unicode MS" pitchFamily="34" charset="-122"/>
              </a:rPr>
              <a:t>0.1%</a:t>
            </a:r>
            <a:r>
              <a:rPr lang="zh-CN" altLang="en-US" sz="2400" b="1" dirty="0">
                <a:solidFill>
                  <a:schemeClr val="tx1"/>
                </a:solidFill>
                <a:latin typeface="+mn-ea"/>
                <a:cs typeface="Arial Unicode MS" pitchFamily="34" charset="-122"/>
              </a:rPr>
              <a:t>普萘洛尔</a:t>
            </a:r>
            <a:r>
              <a:rPr lang="zh-CN" altLang="en-US" sz="2400" b="1" dirty="0">
                <a:solidFill>
                  <a:schemeClr val="tx1"/>
                </a:solidFill>
                <a:latin typeface="+mn-ea"/>
              </a:rPr>
              <a:t>，</a:t>
            </a:r>
            <a:r>
              <a:rPr lang="en-US" altLang="zh-CN" sz="2400" b="1" dirty="0">
                <a:solidFill>
                  <a:schemeClr val="tx1"/>
                </a:solidFill>
                <a:latin typeface="+mn-ea"/>
              </a:rPr>
              <a:t>0.1%</a:t>
            </a:r>
            <a:r>
              <a:rPr lang="zh-CN" altLang="en-US" sz="2400" b="1" dirty="0">
                <a:solidFill>
                  <a:schemeClr val="tx1"/>
                </a:solidFill>
                <a:latin typeface="+mn-ea"/>
              </a:rPr>
              <a:t>阿托品</a:t>
            </a:r>
          </a:p>
        </p:txBody>
      </p:sp>
      <p:pic>
        <p:nvPicPr>
          <p:cNvPr id="2053" name="Picture 7"/>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131840" y="3262531"/>
            <a:ext cx="2576289" cy="1575684"/>
          </a:xfrm>
          <a:noFill/>
        </p:spPr>
      </p:pic>
      <p:sp>
        <p:nvSpPr>
          <p:cNvPr id="2054" name="Text Box 4"/>
          <p:cNvSpPr txBox="1">
            <a:spLocks noChangeArrowheads="1"/>
          </p:cNvSpPr>
          <p:nvPr/>
        </p:nvSpPr>
        <p:spPr bwMode="auto">
          <a:xfrm>
            <a:off x="667122" y="5053698"/>
            <a:ext cx="187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dirty="0">
                <a:latin typeface="黑体" panose="02010609060101010101" pitchFamily="49" charset="-122"/>
                <a:ea typeface="黑体" panose="02010609060101010101" pitchFamily="49" charset="-122"/>
              </a:rPr>
              <a:t>八木氏套管</a:t>
            </a:r>
          </a:p>
        </p:txBody>
      </p:sp>
      <p:sp>
        <p:nvSpPr>
          <p:cNvPr id="2055" name="Text Box 10"/>
          <p:cNvSpPr txBox="1">
            <a:spLocks noChangeArrowheads="1"/>
          </p:cNvSpPr>
          <p:nvPr/>
        </p:nvSpPr>
        <p:spPr bwMode="auto">
          <a:xfrm>
            <a:off x="3691880" y="5056620"/>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dirty="0">
                <a:latin typeface="黑体" panose="02010609060101010101" pitchFamily="49" charset="-122"/>
                <a:ea typeface="黑体" panose="02010609060101010101" pitchFamily="49" charset="-122"/>
              </a:rPr>
              <a:t>万能滑轮</a:t>
            </a:r>
          </a:p>
        </p:txBody>
      </p:sp>
      <p:pic>
        <p:nvPicPr>
          <p:cNvPr id="2056" name="Picture 11" descr="IMG_0359"/>
          <p:cNvPicPr>
            <a:picLocks noChangeAspect="1" noChangeArrowheads="1"/>
          </p:cNvPicPr>
          <p:nvPr/>
        </p:nvPicPr>
        <p:blipFill>
          <a:blip r:embed="rId4">
            <a:extLst>
              <a:ext uri="{28A0092B-C50C-407E-A947-70E740481C1C}">
                <a14:useLocalDpi xmlns:a14="http://schemas.microsoft.com/office/drawing/2010/main" val="0"/>
              </a:ext>
            </a:extLst>
          </a:blip>
          <a:srcRect l="26245" t="19206" r="9122" b="5475"/>
          <a:stretch>
            <a:fillRect/>
          </a:stretch>
        </p:blipFill>
        <p:spPr bwMode="auto">
          <a:xfrm>
            <a:off x="632490" y="3268822"/>
            <a:ext cx="1808038" cy="15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对象 1"/>
          <p:cNvGraphicFramePr>
            <a:graphicFrameLocks noChangeAspect="1"/>
          </p:cNvGraphicFramePr>
          <p:nvPr>
            <p:extLst>
              <p:ext uri="{D42A27DB-BD31-4B8C-83A1-F6EECF244321}">
                <p14:modId xmlns:p14="http://schemas.microsoft.com/office/powerpoint/2010/main" val="4166582695"/>
              </p:ext>
            </p:extLst>
          </p:nvPr>
        </p:nvGraphicFramePr>
        <p:xfrm>
          <a:off x="6228184" y="2772703"/>
          <a:ext cx="2476420" cy="2342633"/>
        </p:xfrm>
        <a:graphic>
          <a:graphicData uri="http://schemas.openxmlformats.org/presentationml/2006/ole">
            <mc:AlternateContent xmlns:mc="http://schemas.openxmlformats.org/markup-compatibility/2006">
              <mc:Choice xmlns:v="urn:schemas-microsoft-com:vml" Requires="v">
                <p:oleObj name="Image" r:id="rId5" imgW="9561905" imgH="9282540" progId="Photoshop.Image.7">
                  <p:embed/>
                </p:oleObj>
              </mc:Choice>
              <mc:Fallback>
                <p:oleObj name="Image" r:id="rId5" imgW="9561905" imgH="9282540" progId="Photoshop.Image.7">
                  <p:embed/>
                  <p:pic>
                    <p:nvPicPr>
                      <p:cNvPr id="2050" name="对象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2772703"/>
                        <a:ext cx="2476420" cy="2342633"/>
                      </a:xfrm>
                      <a:prstGeom prst="rect">
                        <a:avLst/>
                      </a:prstGeom>
                      <a:noFill/>
                      <a:ln>
                        <a:noFill/>
                      </a:ln>
                      <a:effectLst/>
                    </p:spPr>
                  </p:pic>
                </p:oleObj>
              </mc:Fallback>
            </mc:AlternateContent>
          </a:graphicData>
        </a:graphic>
      </p:graphicFrame>
      <p:sp>
        <p:nvSpPr>
          <p:cNvPr id="2057" name="Text Box 10"/>
          <p:cNvSpPr txBox="1">
            <a:spLocks noChangeArrowheads="1"/>
          </p:cNvSpPr>
          <p:nvPr/>
        </p:nvSpPr>
        <p:spPr bwMode="auto">
          <a:xfrm>
            <a:off x="6356176" y="547909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dirty="0">
                <a:latin typeface="黑体" panose="02010609060101010101" pitchFamily="49" charset="-122"/>
                <a:ea typeface="黑体" panose="02010609060101010101" pitchFamily="49" charset="-122"/>
              </a:rPr>
              <a:t>蛙心灌流架</a:t>
            </a:r>
          </a:p>
        </p:txBody>
      </p:sp>
    </p:spTree>
    <p:extLst>
      <p:ext uri="{BB962C8B-B14F-4D97-AF65-F5344CB8AC3E}">
        <p14:creationId xmlns:p14="http://schemas.microsoft.com/office/powerpoint/2010/main" val="393512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04521071"/>
              </p:ext>
            </p:extLst>
          </p:nvPr>
        </p:nvGraphicFramePr>
        <p:xfrm>
          <a:off x="539552" y="1484784"/>
          <a:ext cx="7992888" cy="4104454"/>
        </p:xfrm>
        <a:graphic>
          <a:graphicData uri="http://schemas.openxmlformats.org/drawingml/2006/table">
            <a:tbl>
              <a:tblPr>
                <a:tableStyleId>{5C22544A-7EE6-4342-B048-85BDC9FD1C3A}</a:tableStyleId>
              </a:tblPr>
              <a:tblGrid>
                <a:gridCol w="1656184">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576062">
                <a:tc>
                  <a:txBody>
                    <a:bodyPr/>
                    <a:lstStyle/>
                    <a:p>
                      <a:pPr algn="ctr" fontAlgn="ctr"/>
                      <a:r>
                        <a:rPr lang="zh-CN" altLang="en-US" sz="2300" u="none" strike="noStrike" dirty="0">
                          <a:effectLst/>
                        </a:rPr>
                        <a:t>　</a:t>
                      </a:r>
                      <a:endParaRPr lang="zh-CN" altLang="en-US" sz="2300" b="0" i="0" u="none" strike="noStrike" dirty="0">
                        <a:solidFill>
                          <a:srgbClr val="000000"/>
                        </a:solidFill>
                        <a:effectLst/>
                        <a:latin typeface="宋体"/>
                      </a:endParaRPr>
                    </a:p>
                  </a:txBody>
                  <a:tcPr marL="9525" marR="9525" marT="9525" marB="0" anchor="ctr"/>
                </a:tc>
                <a:tc>
                  <a:txBody>
                    <a:bodyPr/>
                    <a:lstStyle/>
                    <a:p>
                      <a:pPr algn="ctr" fontAlgn="ctr"/>
                      <a:r>
                        <a:rPr lang="zh-CN" altLang="en-US" sz="2300" b="1" u="none" strike="noStrike" dirty="0">
                          <a:solidFill>
                            <a:srgbClr val="000099"/>
                          </a:solidFill>
                          <a:effectLst/>
                        </a:rPr>
                        <a:t>雄蛙</a:t>
                      </a:r>
                      <a:endParaRPr lang="zh-CN" altLang="en-US" sz="2300" b="1" i="0" u="none" strike="noStrike" dirty="0">
                        <a:solidFill>
                          <a:srgbClr val="000099"/>
                        </a:solidFill>
                        <a:effectLst/>
                        <a:latin typeface="宋体"/>
                      </a:endParaRPr>
                    </a:p>
                  </a:txBody>
                  <a:tcPr marL="9525" marR="9525" marT="9525" marB="0" anchor="ctr"/>
                </a:tc>
                <a:tc>
                  <a:txBody>
                    <a:bodyPr/>
                    <a:lstStyle/>
                    <a:p>
                      <a:pPr algn="ctr" fontAlgn="ctr"/>
                      <a:r>
                        <a:rPr lang="zh-CN" altLang="en-US" sz="2300" b="1" u="none" strike="noStrike" dirty="0">
                          <a:solidFill>
                            <a:srgbClr val="000099"/>
                          </a:solidFill>
                          <a:effectLst/>
                        </a:rPr>
                        <a:t>雌蛙</a:t>
                      </a:r>
                      <a:endParaRPr lang="zh-CN" altLang="en-US" sz="2300" b="1" i="0" u="none" strike="noStrike" dirty="0">
                        <a:solidFill>
                          <a:srgbClr val="000099"/>
                        </a:solidFill>
                        <a:effectLst/>
                        <a:latin typeface="宋体"/>
                      </a:endParaRPr>
                    </a:p>
                  </a:txBody>
                  <a:tcPr marL="9525" marR="9525" marT="9525" marB="0" anchor="ctr"/>
                </a:tc>
                <a:extLst>
                  <a:ext uri="{0D108BD9-81ED-4DB2-BD59-A6C34878D82A}">
                    <a16:rowId xmlns:a16="http://schemas.microsoft.com/office/drawing/2014/main" val="10000"/>
                  </a:ext>
                </a:extLst>
              </a:tr>
              <a:tr h="576064">
                <a:tc>
                  <a:txBody>
                    <a:bodyPr/>
                    <a:lstStyle/>
                    <a:p>
                      <a:pPr algn="ctr" fontAlgn="ctr"/>
                      <a:r>
                        <a:rPr lang="zh-CN" altLang="en-US" sz="2300" b="1" u="none" strike="noStrike" dirty="0">
                          <a:solidFill>
                            <a:srgbClr val="660066"/>
                          </a:solidFill>
                          <a:effectLst/>
                        </a:rPr>
                        <a:t>体型</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较小</a:t>
                      </a:r>
                      <a:endParaRPr lang="zh-CN" altLang="en-US" sz="2300" b="0" i="0" u="none" strike="noStrike" dirty="0">
                        <a:solidFill>
                          <a:srgbClr val="000000"/>
                        </a:solidFill>
                        <a:effectLst/>
                        <a:latin typeface="宋体"/>
                      </a:endParaRPr>
                    </a:p>
                  </a:txBody>
                  <a:tcPr marL="9525" marR="9525" marT="9525" marB="0" anchor="ctr"/>
                </a:tc>
                <a:tc>
                  <a:txBody>
                    <a:bodyPr/>
                    <a:lstStyle/>
                    <a:p>
                      <a:pPr algn="ctr" fontAlgn="ctr"/>
                      <a:r>
                        <a:rPr lang="zh-CN" altLang="en-US" sz="2300" u="none" strike="noStrike">
                          <a:effectLst/>
                        </a:rPr>
                        <a:t>较大</a:t>
                      </a:r>
                      <a:endParaRPr lang="zh-CN" altLang="en-US" sz="2300" b="0" i="0" u="none" strike="noStrike">
                        <a:solidFill>
                          <a:srgbClr val="000000"/>
                        </a:solidFill>
                        <a:effectLst/>
                        <a:latin typeface="宋体"/>
                      </a:endParaRPr>
                    </a:p>
                  </a:txBody>
                  <a:tcPr marL="9525" marR="9525" marT="9525" marB="0" anchor="ctr"/>
                </a:tc>
                <a:extLst>
                  <a:ext uri="{0D108BD9-81ED-4DB2-BD59-A6C34878D82A}">
                    <a16:rowId xmlns:a16="http://schemas.microsoft.com/office/drawing/2014/main" val="10001"/>
                  </a:ext>
                </a:extLst>
              </a:tr>
              <a:tr h="504056">
                <a:tc>
                  <a:txBody>
                    <a:bodyPr/>
                    <a:lstStyle/>
                    <a:p>
                      <a:pPr algn="ctr" fontAlgn="ctr"/>
                      <a:r>
                        <a:rPr lang="zh-CN" altLang="en-US" sz="2300" b="1" u="none" strike="noStrike" dirty="0">
                          <a:solidFill>
                            <a:srgbClr val="660066"/>
                          </a:solidFill>
                          <a:effectLst/>
                        </a:rPr>
                        <a:t>叫声</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高亢</a:t>
                      </a:r>
                      <a:endParaRPr lang="zh-CN" altLang="en-US" sz="2300" b="0" i="0" u="none" strike="noStrike" dirty="0">
                        <a:solidFill>
                          <a:srgbClr val="000000"/>
                        </a:solidFill>
                        <a:effectLst/>
                        <a:latin typeface="宋体"/>
                      </a:endParaRPr>
                    </a:p>
                  </a:txBody>
                  <a:tcPr marL="9525" marR="9525" marT="9525" marB="0" anchor="ctr"/>
                </a:tc>
                <a:tc>
                  <a:txBody>
                    <a:bodyPr/>
                    <a:lstStyle/>
                    <a:p>
                      <a:pPr algn="ctr" fontAlgn="ctr"/>
                      <a:r>
                        <a:rPr lang="zh-CN" altLang="en-US" sz="2300" u="none" strike="noStrike">
                          <a:effectLst/>
                        </a:rPr>
                        <a:t>低沉</a:t>
                      </a:r>
                      <a:endParaRPr lang="zh-CN" altLang="en-US" sz="2300" b="0" i="0" u="none" strike="noStrike">
                        <a:solidFill>
                          <a:srgbClr val="000000"/>
                        </a:solidFill>
                        <a:effectLst/>
                        <a:latin typeface="宋体"/>
                      </a:endParaRPr>
                    </a:p>
                  </a:txBody>
                  <a:tcPr marL="9525" marR="9525" marT="9525" marB="0" anchor="ctr"/>
                </a:tc>
                <a:extLst>
                  <a:ext uri="{0D108BD9-81ED-4DB2-BD59-A6C34878D82A}">
                    <a16:rowId xmlns:a16="http://schemas.microsoft.com/office/drawing/2014/main" val="10002"/>
                  </a:ext>
                </a:extLst>
              </a:tr>
              <a:tr h="658899">
                <a:tc>
                  <a:txBody>
                    <a:bodyPr/>
                    <a:lstStyle/>
                    <a:p>
                      <a:pPr algn="ctr" fontAlgn="ctr"/>
                      <a:r>
                        <a:rPr lang="zh-CN" altLang="en-US" sz="2300" b="1" u="none" strike="noStrike" dirty="0">
                          <a:solidFill>
                            <a:srgbClr val="660066"/>
                          </a:solidFill>
                          <a:effectLst/>
                        </a:rPr>
                        <a:t>鼓膜</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直径比眼的直径明显要大</a:t>
                      </a:r>
                      <a:endParaRPr lang="zh-CN" altLang="en-US" sz="2300" b="0" i="0" u="none" strike="noStrike" dirty="0">
                        <a:solidFill>
                          <a:srgbClr val="333333"/>
                        </a:solidFill>
                        <a:effectLst/>
                        <a:latin typeface="宋体"/>
                      </a:endParaRPr>
                    </a:p>
                  </a:txBody>
                  <a:tcPr marL="9525" marR="9525" marT="9525" marB="0" anchor="ctr"/>
                </a:tc>
                <a:tc>
                  <a:txBody>
                    <a:bodyPr/>
                    <a:lstStyle/>
                    <a:p>
                      <a:pPr algn="ctr" fontAlgn="ctr"/>
                      <a:r>
                        <a:rPr lang="zh-CN" altLang="en-US" sz="2300" u="none" strike="noStrike" dirty="0">
                          <a:effectLst/>
                        </a:rPr>
                        <a:t>直径比眼的直径略小</a:t>
                      </a:r>
                      <a:endParaRPr lang="zh-CN" altLang="en-US" sz="2300" b="0" i="0" u="none" strike="noStrike" dirty="0">
                        <a:solidFill>
                          <a:srgbClr val="333333"/>
                        </a:solidFill>
                        <a:effectLst/>
                        <a:latin typeface="Arial"/>
                      </a:endParaRPr>
                    </a:p>
                  </a:txBody>
                  <a:tcPr marL="9525" marR="9525" marT="9525" marB="0" anchor="ctr"/>
                </a:tc>
                <a:extLst>
                  <a:ext uri="{0D108BD9-81ED-4DB2-BD59-A6C34878D82A}">
                    <a16:rowId xmlns:a16="http://schemas.microsoft.com/office/drawing/2014/main" val="10003"/>
                  </a:ext>
                </a:extLst>
              </a:tr>
              <a:tr h="648072">
                <a:tc>
                  <a:txBody>
                    <a:bodyPr/>
                    <a:lstStyle/>
                    <a:p>
                      <a:pPr algn="ctr" fontAlgn="ctr"/>
                      <a:r>
                        <a:rPr lang="zh-CN" altLang="en-US" sz="2300" b="1" u="none" strike="noStrike" dirty="0">
                          <a:solidFill>
                            <a:srgbClr val="660066"/>
                          </a:solidFill>
                          <a:effectLst/>
                        </a:rPr>
                        <a:t>婚疣</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前肢第一趾内侧，发达</a:t>
                      </a:r>
                      <a:endParaRPr lang="zh-CN" altLang="en-US" sz="2300" b="0" i="0" u="none" strike="noStrike" dirty="0">
                        <a:solidFill>
                          <a:srgbClr val="333333"/>
                        </a:solidFill>
                        <a:effectLst/>
                        <a:latin typeface="宋体"/>
                      </a:endParaRPr>
                    </a:p>
                  </a:txBody>
                  <a:tcPr marL="9525" marR="9525" marT="9525" marB="0" anchor="ctr"/>
                </a:tc>
                <a:tc>
                  <a:txBody>
                    <a:bodyPr/>
                    <a:lstStyle/>
                    <a:p>
                      <a:pPr algn="ctr" fontAlgn="ctr"/>
                      <a:r>
                        <a:rPr lang="zh-CN" altLang="en-US" sz="2300" u="none" strike="noStrike">
                          <a:effectLst/>
                        </a:rPr>
                        <a:t>无</a:t>
                      </a:r>
                      <a:endParaRPr lang="zh-CN" altLang="en-US" sz="2300" b="0" i="0" u="none" strike="noStrike">
                        <a:solidFill>
                          <a:srgbClr val="000000"/>
                        </a:solidFill>
                        <a:effectLst/>
                        <a:latin typeface="宋体"/>
                      </a:endParaRPr>
                    </a:p>
                  </a:txBody>
                  <a:tcPr marL="9525" marR="9525" marT="9525" marB="0" anchor="ctr"/>
                </a:tc>
                <a:extLst>
                  <a:ext uri="{0D108BD9-81ED-4DB2-BD59-A6C34878D82A}">
                    <a16:rowId xmlns:a16="http://schemas.microsoft.com/office/drawing/2014/main" val="10004"/>
                  </a:ext>
                </a:extLst>
              </a:tr>
              <a:tr h="637245">
                <a:tc>
                  <a:txBody>
                    <a:bodyPr/>
                    <a:lstStyle/>
                    <a:p>
                      <a:pPr algn="ctr" fontAlgn="ctr"/>
                      <a:r>
                        <a:rPr lang="zh-CN" altLang="en-US" sz="2300" b="1" u="none" strike="noStrike" dirty="0">
                          <a:solidFill>
                            <a:srgbClr val="660066"/>
                          </a:solidFill>
                          <a:effectLst/>
                        </a:rPr>
                        <a:t>咽喉部皮肤</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金黄色或黄绿色</a:t>
                      </a:r>
                      <a:endParaRPr lang="zh-CN" altLang="en-US" sz="2300" b="0" i="0" u="none" strike="noStrike" dirty="0">
                        <a:solidFill>
                          <a:srgbClr val="333333"/>
                        </a:solidFill>
                        <a:effectLst/>
                        <a:latin typeface="宋体"/>
                      </a:endParaRPr>
                    </a:p>
                  </a:txBody>
                  <a:tcPr marL="9525" marR="9525" marT="9525" marB="0" anchor="ctr"/>
                </a:tc>
                <a:tc>
                  <a:txBody>
                    <a:bodyPr/>
                    <a:lstStyle/>
                    <a:p>
                      <a:pPr algn="ctr" fontAlgn="ctr"/>
                      <a:r>
                        <a:rPr lang="zh-CN" altLang="en-US" sz="2300" u="none" strike="noStrike" dirty="0">
                          <a:effectLst/>
                        </a:rPr>
                        <a:t>灰白色，有黑色斑纹</a:t>
                      </a:r>
                      <a:endParaRPr lang="zh-CN" altLang="en-US" sz="2300" b="0" i="0" u="none" strike="noStrike" dirty="0">
                        <a:solidFill>
                          <a:srgbClr val="333333"/>
                        </a:solidFill>
                        <a:effectLst/>
                        <a:latin typeface="宋体"/>
                      </a:endParaRPr>
                    </a:p>
                  </a:txBody>
                  <a:tcPr marL="9525" marR="9525" marT="9525" marB="0" anchor="ctr"/>
                </a:tc>
                <a:extLst>
                  <a:ext uri="{0D108BD9-81ED-4DB2-BD59-A6C34878D82A}">
                    <a16:rowId xmlns:a16="http://schemas.microsoft.com/office/drawing/2014/main" val="10005"/>
                  </a:ext>
                </a:extLst>
              </a:tr>
              <a:tr h="504056">
                <a:tc>
                  <a:txBody>
                    <a:bodyPr/>
                    <a:lstStyle/>
                    <a:p>
                      <a:pPr algn="ctr" fontAlgn="ctr"/>
                      <a:r>
                        <a:rPr lang="zh-CN" altLang="en-US" sz="2300" b="1" u="none" strike="noStrike" dirty="0">
                          <a:solidFill>
                            <a:srgbClr val="660066"/>
                          </a:solidFill>
                          <a:effectLst/>
                        </a:rPr>
                        <a:t>声囊</a:t>
                      </a:r>
                      <a:endParaRPr lang="zh-CN" altLang="en-US" sz="2300" b="1" i="0" u="none" strike="noStrike" dirty="0">
                        <a:solidFill>
                          <a:srgbClr val="660066"/>
                        </a:solidFill>
                        <a:effectLst/>
                        <a:latin typeface="宋体"/>
                      </a:endParaRPr>
                    </a:p>
                  </a:txBody>
                  <a:tcPr marL="9525" marR="9525" marT="9525" marB="0" anchor="ctr"/>
                </a:tc>
                <a:tc>
                  <a:txBody>
                    <a:bodyPr/>
                    <a:lstStyle/>
                    <a:p>
                      <a:pPr algn="ctr" fontAlgn="ctr"/>
                      <a:r>
                        <a:rPr lang="zh-CN" altLang="en-US" sz="2300" u="none" strike="noStrike" dirty="0">
                          <a:effectLst/>
                        </a:rPr>
                        <a:t>有</a:t>
                      </a:r>
                      <a:endParaRPr lang="zh-CN" altLang="en-US" sz="2300" b="0" i="0" u="none" strike="noStrike" dirty="0">
                        <a:solidFill>
                          <a:srgbClr val="333333"/>
                        </a:solidFill>
                        <a:effectLst/>
                        <a:latin typeface="宋体"/>
                      </a:endParaRPr>
                    </a:p>
                  </a:txBody>
                  <a:tcPr marL="9525" marR="9525" marT="9525" marB="0" anchor="ctr"/>
                </a:tc>
                <a:tc>
                  <a:txBody>
                    <a:bodyPr/>
                    <a:lstStyle/>
                    <a:p>
                      <a:pPr algn="ctr" fontAlgn="ctr"/>
                      <a:r>
                        <a:rPr lang="zh-CN" altLang="en-US" sz="2300" u="none" strike="noStrike" dirty="0">
                          <a:effectLst/>
                        </a:rPr>
                        <a:t>无</a:t>
                      </a:r>
                      <a:endParaRPr lang="zh-CN" altLang="en-US" sz="2300" b="0" i="0" u="none" strike="noStrike" dirty="0">
                        <a:solidFill>
                          <a:srgbClr val="000000"/>
                        </a:solidFill>
                        <a:effectLst/>
                        <a:latin typeface="宋体"/>
                      </a:endParaRPr>
                    </a:p>
                  </a:txBody>
                  <a:tcPr marL="9525" marR="9525" marT="9525" marB="0" anchor="ctr"/>
                </a:tc>
                <a:extLst>
                  <a:ext uri="{0D108BD9-81ED-4DB2-BD59-A6C34878D82A}">
                    <a16:rowId xmlns:a16="http://schemas.microsoft.com/office/drawing/2014/main" val="10006"/>
                  </a:ext>
                </a:extLst>
              </a:tr>
            </a:tbl>
          </a:graphicData>
        </a:graphic>
      </p:graphicFrame>
      <p:sp>
        <p:nvSpPr>
          <p:cNvPr id="3" name="TextBox 2"/>
          <p:cNvSpPr txBox="1"/>
          <p:nvPr/>
        </p:nvSpPr>
        <p:spPr>
          <a:xfrm>
            <a:off x="3203848" y="548680"/>
            <a:ext cx="2339102" cy="461665"/>
          </a:xfrm>
          <a:prstGeom prst="rect">
            <a:avLst/>
          </a:prstGeom>
          <a:noFill/>
        </p:spPr>
        <p:txBody>
          <a:bodyPr wrap="none" rtlCol="0">
            <a:spAutoFit/>
          </a:bodyPr>
          <a:lstStyle/>
          <a:p>
            <a:r>
              <a:rPr lang="zh-CN" altLang="en-US" sz="2400" b="1" dirty="0">
                <a:latin typeface="黑体" panose="02010609060101010101" pitchFamily="49" charset="-122"/>
                <a:ea typeface="黑体" panose="02010609060101010101" pitchFamily="49" charset="-122"/>
              </a:rPr>
              <a:t>雌雄牛蛙的辨识</a:t>
            </a:r>
          </a:p>
        </p:txBody>
      </p:sp>
    </p:spTree>
    <p:extLst>
      <p:ext uri="{BB962C8B-B14F-4D97-AF65-F5344CB8AC3E}">
        <p14:creationId xmlns:p14="http://schemas.microsoft.com/office/powerpoint/2010/main" val="348385087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755576" y="1844824"/>
            <a:ext cx="7858125"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200" b="1" dirty="0">
                <a:solidFill>
                  <a:srgbClr val="7030A0"/>
                </a:solidFill>
                <a:latin typeface="+mn-ea"/>
                <a:ea typeface="+mn-ea"/>
              </a:rPr>
              <a:t>实验</a:t>
            </a:r>
            <a:r>
              <a:rPr lang="en-US" altLang="zh-CN" sz="3200" b="1" dirty="0">
                <a:solidFill>
                  <a:srgbClr val="7030A0"/>
                </a:solidFill>
                <a:latin typeface="+mn-ea"/>
                <a:ea typeface="+mn-ea"/>
              </a:rPr>
              <a:t>4</a:t>
            </a:r>
            <a:r>
              <a:rPr lang="zh-CN" altLang="en-US" sz="3200" b="1" dirty="0">
                <a:solidFill>
                  <a:srgbClr val="7030A0"/>
                </a:solidFill>
                <a:latin typeface="+mn-ea"/>
                <a:ea typeface="+mn-ea"/>
              </a:rPr>
              <a:t>：</a:t>
            </a:r>
            <a:r>
              <a:rPr lang="zh-CN" altLang="en-US" sz="3200" b="1" dirty="0">
                <a:latin typeface="+mn-ea"/>
                <a:ea typeface="+mn-ea"/>
              </a:rPr>
              <a:t>蛙类心室的期前收缩与代偿间歇     </a:t>
            </a:r>
          </a:p>
        </p:txBody>
      </p:sp>
      <p:sp>
        <p:nvSpPr>
          <p:cNvPr id="2" name="文本框 1">
            <a:extLst>
              <a:ext uri="{FF2B5EF4-FFF2-40B4-BE49-F238E27FC236}">
                <a16:creationId xmlns:a16="http://schemas.microsoft.com/office/drawing/2014/main" id="{82C6D1CB-8009-9494-87EF-1E7324022C2D}"/>
              </a:ext>
            </a:extLst>
          </p:cNvPr>
          <p:cNvSpPr txBox="1"/>
          <p:nvPr/>
        </p:nvSpPr>
        <p:spPr>
          <a:xfrm>
            <a:off x="443133" y="705116"/>
            <a:ext cx="4572000" cy="584775"/>
          </a:xfrm>
          <a:prstGeom prst="rect">
            <a:avLst/>
          </a:prstGeom>
          <a:noFill/>
        </p:spPr>
        <p:txBody>
          <a:bodyPr wrap="square">
            <a:spAutoFit/>
          </a:bodyPr>
          <a:lstStyle/>
          <a:p>
            <a:r>
              <a:rPr lang="en-US" altLang="zh-CN" sz="3200" b="1" dirty="0">
                <a:solidFill>
                  <a:srgbClr val="171EA9"/>
                </a:solidFill>
                <a:latin typeface="Arial" panose="020B0604020202020204" pitchFamily="34" charset="0"/>
                <a:ea typeface="黑体" panose="02010609060101010101" pitchFamily="49" charset="-122"/>
                <a:cs typeface="Arial" panose="020B0604020202020204" pitchFamily="34" charset="0"/>
              </a:rPr>
              <a:t>IV</a:t>
            </a:r>
            <a:r>
              <a:rPr lang="en-US" altLang="zh-CN" sz="3200" b="1" dirty="0">
                <a:solidFill>
                  <a:srgbClr val="171EA9"/>
                </a:solidFill>
                <a:latin typeface="黑体" panose="02010609060101010101" pitchFamily="49" charset="-122"/>
                <a:ea typeface="黑体" panose="02010609060101010101" pitchFamily="49" charset="-122"/>
              </a:rPr>
              <a:t> </a:t>
            </a:r>
            <a:r>
              <a:rPr lang="zh-CN" altLang="en-US" sz="3200" b="1" dirty="0">
                <a:solidFill>
                  <a:srgbClr val="171EA9"/>
                </a:solidFill>
                <a:latin typeface="黑体" panose="02010609060101010101" pitchFamily="49" charset="-122"/>
                <a:ea typeface="黑体" panose="02010609060101010101" pitchFamily="49" charset="-122"/>
              </a:rPr>
              <a:t>实验过程</a:t>
            </a:r>
            <a:endParaRPr lang="zh-CN" altLang="en-US" sz="3200" dirty="0"/>
          </a:p>
        </p:txBody>
      </p:sp>
    </p:spTree>
    <p:extLst>
      <p:ext uri="{BB962C8B-B14F-4D97-AF65-F5344CB8AC3E}">
        <p14:creationId xmlns:p14="http://schemas.microsoft.com/office/powerpoint/2010/main" val="31809835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D305F73-8AE2-4658-81FD-E9363763D33F}"/>
              </a:ext>
            </a:extLst>
          </p:cNvPr>
          <p:cNvSpPr>
            <a:spLocks noGrp="1"/>
          </p:cNvSpPr>
          <p:nvPr>
            <p:ph idx="1"/>
          </p:nvPr>
        </p:nvSpPr>
        <p:spPr>
          <a:xfrm>
            <a:off x="539552" y="548680"/>
            <a:ext cx="8136904" cy="2532002"/>
          </a:xfrm>
        </p:spPr>
        <p:txBody>
          <a:bodyPr>
            <a:normAutofit/>
          </a:bodyPr>
          <a:lstStyle/>
          <a:p>
            <a:pPr>
              <a:lnSpc>
                <a:spcPct val="110000"/>
              </a:lnSpc>
              <a:spcBef>
                <a:spcPts val="1200"/>
              </a:spcBef>
            </a:pPr>
            <a:r>
              <a:rPr lang="zh-CN" altLang="en-US" sz="2800" b="1" dirty="0">
                <a:solidFill>
                  <a:srgbClr val="000099"/>
                </a:solidFill>
                <a:latin typeface="黑体" panose="02010609060101010101" pitchFamily="49" charset="-122"/>
              </a:rPr>
              <a:t>牛蛙处死：</a:t>
            </a:r>
            <a:endParaRPr lang="en-US" altLang="zh-CN" sz="2800" b="1" dirty="0">
              <a:solidFill>
                <a:srgbClr val="000099"/>
              </a:solidFill>
              <a:latin typeface="黑体" panose="02010609060101010101" pitchFamily="49" charset="-122"/>
            </a:endParaRPr>
          </a:p>
          <a:p>
            <a:pPr lvl="1">
              <a:lnSpc>
                <a:spcPct val="110000"/>
              </a:lnSpc>
              <a:spcBef>
                <a:spcPts val="1200"/>
              </a:spcBef>
            </a:pPr>
            <a:r>
              <a:rPr lang="zh-CN" altLang="en-US" sz="2400" b="1" dirty="0">
                <a:latin typeface="黑体" panose="02010609060101010101" pitchFamily="49" charset="-122"/>
              </a:rPr>
              <a:t>过量麻醉安死术</a:t>
            </a:r>
            <a:endParaRPr lang="en-US" altLang="zh-CN" sz="2400" b="1" dirty="0">
              <a:latin typeface="黑体" panose="02010609060101010101" pitchFamily="49" charset="-122"/>
            </a:endParaRPr>
          </a:p>
          <a:p>
            <a:pPr lvl="1">
              <a:lnSpc>
                <a:spcPct val="110000"/>
              </a:lnSpc>
              <a:spcBef>
                <a:spcPts val="1200"/>
              </a:spcBef>
            </a:pPr>
            <a:r>
              <a:rPr lang="zh-CN" altLang="en-US" sz="2400" b="1" dirty="0">
                <a:latin typeface="黑体" panose="02010609060101010101" pitchFamily="49" charset="-122"/>
              </a:rPr>
              <a:t>双毁髓法</a:t>
            </a:r>
            <a:endParaRPr lang="en-US" altLang="zh-CN" sz="2400" b="1" dirty="0">
              <a:latin typeface="黑体" panose="02010609060101010101" pitchFamily="49" charset="-122"/>
            </a:endParaRPr>
          </a:p>
          <a:p>
            <a:pPr lvl="1">
              <a:lnSpc>
                <a:spcPct val="110000"/>
              </a:lnSpc>
              <a:spcBef>
                <a:spcPts val="1200"/>
              </a:spcBef>
            </a:pPr>
            <a:r>
              <a:rPr lang="zh-CN" altLang="en-US" sz="2400" b="1" dirty="0">
                <a:latin typeface="黑体" panose="02010609060101010101" pitchFamily="49" charset="-122"/>
                <a:ea typeface="黑体" panose="02010609060101010101" pitchFamily="49" charset="-122"/>
              </a:rPr>
              <a:t>动物死亡的标志是：</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肌肉松弛、</a:t>
            </a:r>
            <a:r>
              <a:rPr lang="zh-CN" altLang="zh-CN" sz="2400" b="1" dirty="0">
                <a:latin typeface="黑体" panose="02010609060101010101" pitchFamily="49" charset="-122"/>
                <a:ea typeface="黑体" panose="02010609060101010101" pitchFamily="49" charset="-122"/>
                <a:cs typeface="Times New Roman" panose="02020603050405020304" pitchFamily="18" charset="0"/>
              </a:rPr>
              <a:t>四肢</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瘫</a:t>
            </a:r>
            <a:r>
              <a:rPr lang="zh-CN" altLang="zh-CN" sz="2400" b="1" dirty="0">
                <a:latin typeface="黑体" panose="02010609060101010101" pitchFamily="49" charset="-122"/>
                <a:ea typeface="黑体" panose="02010609060101010101" pitchFamily="49" charset="-122"/>
                <a:cs typeface="Times New Roman" panose="02020603050405020304" pitchFamily="18" charset="0"/>
              </a:rPr>
              <a:t>软、呼吸消失</a:t>
            </a:r>
            <a:endParaRPr lang="zh-CN" altLang="en-US" sz="2400" b="1" dirty="0">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1972E14C-CAA2-8D80-B8E1-1D9B61AC9A45}"/>
              </a:ext>
            </a:extLst>
          </p:cNvPr>
          <p:cNvPicPr>
            <a:picLocks noChangeAspect="1"/>
          </p:cNvPicPr>
          <p:nvPr/>
        </p:nvPicPr>
        <p:blipFill rotWithShape="1">
          <a:blip r:embed="rId3"/>
          <a:srcRect l="15351" t="35437" r="36218" b="23226"/>
          <a:stretch/>
        </p:blipFill>
        <p:spPr>
          <a:xfrm>
            <a:off x="2627784" y="3429000"/>
            <a:ext cx="3742145" cy="2129676"/>
          </a:xfrm>
          <a:prstGeom prst="rect">
            <a:avLst/>
          </a:prstGeom>
        </p:spPr>
      </p:pic>
    </p:spTree>
    <p:extLst>
      <p:ext uri="{BB962C8B-B14F-4D97-AF65-F5344CB8AC3E}">
        <p14:creationId xmlns:p14="http://schemas.microsoft.com/office/powerpoint/2010/main" val="2802414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251520" y="340999"/>
            <a:ext cx="7920880" cy="4977278"/>
          </a:xfrm>
          <a:solidFill>
            <a:schemeClr val="bg1"/>
          </a:solidFill>
        </p:spPr>
        <p:txBody>
          <a:bodyPr>
            <a:normAutofit/>
          </a:bodyPr>
          <a:lstStyle/>
          <a:p>
            <a:pPr algn="just">
              <a:lnSpc>
                <a:spcPct val="110000"/>
              </a:lnSpc>
              <a:spcBef>
                <a:spcPts val="0"/>
              </a:spcBef>
            </a:pPr>
            <a:r>
              <a:rPr lang="zh-CN" altLang="en-US" sz="2600" b="1" dirty="0">
                <a:solidFill>
                  <a:srgbClr val="000099"/>
                </a:solidFill>
                <a:latin typeface="黑体" panose="02010609060101010101" pitchFamily="49" charset="-122"/>
              </a:rPr>
              <a:t>暴露心脏：</a:t>
            </a:r>
            <a:endParaRPr lang="en-US" altLang="zh-CN" sz="2600" b="1" dirty="0">
              <a:solidFill>
                <a:srgbClr val="000099"/>
              </a:solidFill>
              <a:latin typeface="黑体" panose="02010609060101010101" pitchFamily="49" charset="-122"/>
            </a:endParaRPr>
          </a:p>
          <a:p>
            <a:pPr lvl="1" algn="just">
              <a:lnSpc>
                <a:spcPct val="110000"/>
              </a:lnSpc>
              <a:spcBef>
                <a:spcPts val="0"/>
              </a:spcBef>
            </a:pPr>
            <a:r>
              <a:rPr lang="zh-CN" altLang="en-US" sz="2400" b="1" dirty="0">
                <a:solidFill>
                  <a:srgbClr val="7030A0"/>
                </a:solidFill>
                <a:latin typeface="黑体" panose="02010609060101010101" pitchFamily="49" charset="-122"/>
                <a:ea typeface="黑体" panose="02010609060101010101" pitchFamily="49" charset="-122"/>
              </a:rPr>
              <a:t>剪开胸部皮肤</a:t>
            </a:r>
            <a:r>
              <a:rPr lang="zh-CN" altLang="en-US" sz="2400" b="1" dirty="0">
                <a:latin typeface="黑体" panose="02010609060101010101" pitchFamily="49" charset="-122"/>
                <a:ea typeface="黑体" panose="02010609060101010101" pitchFamily="49" charset="-122"/>
              </a:rPr>
              <a:t>：将牛蛙背位置于蜡盘上。用镊子提起胸骨后方腹部的皮肤，用手术剪剪开一个小口，由开口处向左右两侧锁骨外侧方向（下颌角方向）剪开皮肤，将皮肤掀向头端。</a:t>
            </a:r>
          </a:p>
          <a:p>
            <a:pPr lvl="1" algn="just">
              <a:lnSpc>
                <a:spcPct val="110000"/>
              </a:lnSpc>
              <a:spcBef>
                <a:spcPts val="0"/>
              </a:spcBef>
            </a:pPr>
            <a:r>
              <a:rPr lang="zh-CN" altLang="en-US" sz="2400" b="1" dirty="0">
                <a:solidFill>
                  <a:srgbClr val="7030A0"/>
                </a:solidFill>
                <a:latin typeface="黑体" panose="02010609060101010101" pitchFamily="49" charset="-122"/>
                <a:ea typeface="黑体" panose="02010609060101010101" pitchFamily="49" charset="-122"/>
              </a:rPr>
              <a:t>剪开胸部肌肉及相关骨骼</a:t>
            </a:r>
            <a:r>
              <a:rPr lang="zh-CN" altLang="en-US" sz="2400" b="1" dirty="0">
                <a:latin typeface="黑体" panose="02010609060101010101" pitchFamily="49" charset="-122"/>
                <a:ea typeface="黑体" panose="02010609060101010101" pitchFamily="49" charset="-122"/>
              </a:rPr>
              <a:t>：用镊子提起胸骨后方的腹肌，剪开一个小口，沿皮肤切口方向紧贴胸壁剪开腹部肌肉，注意勿伤及心脏与血管，必要时剪断左右乌喙骨和锁骨，使创口呈倒三角形。</a:t>
            </a:r>
          </a:p>
          <a:p>
            <a:pPr lvl="1" algn="just">
              <a:lnSpc>
                <a:spcPct val="110000"/>
              </a:lnSpc>
              <a:spcBef>
                <a:spcPts val="0"/>
              </a:spcBef>
            </a:pPr>
            <a:r>
              <a:rPr lang="zh-CN" altLang="en-US" sz="2400" b="1" dirty="0">
                <a:solidFill>
                  <a:srgbClr val="7030A0"/>
                </a:solidFill>
                <a:latin typeface="黑体" panose="02010609060101010101" pitchFamily="49" charset="-122"/>
                <a:ea typeface="黑体" panose="02010609060101010101" pitchFamily="49" charset="-122"/>
              </a:rPr>
              <a:t>剪开心包膜</a:t>
            </a:r>
            <a:r>
              <a:rPr lang="zh-CN" altLang="en-US" sz="2400" b="1" dirty="0">
                <a:latin typeface="黑体" panose="02010609060101010101" pitchFamily="49" charset="-122"/>
                <a:ea typeface="黑体" panose="02010609060101010101" pitchFamily="49" charset="-122"/>
              </a:rPr>
              <a:t>：用眼科镊提起心包膜，用眼科剪小心剪开，暴露心脏。</a:t>
            </a:r>
          </a:p>
        </p:txBody>
      </p:sp>
      <p:grpSp>
        <p:nvGrpSpPr>
          <p:cNvPr id="2" name="组合 1"/>
          <p:cNvGrpSpPr/>
          <p:nvPr/>
        </p:nvGrpSpPr>
        <p:grpSpPr>
          <a:xfrm>
            <a:off x="2411760" y="4725144"/>
            <a:ext cx="4253437" cy="1642394"/>
            <a:chOff x="3952880" y="-7009"/>
            <a:chExt cx="5169416" cy="2203009"/>
          </a:xfrm>
        </p:grpSpPr>
        <p:pic>
          <p:nvPicPr>
            <p:cNvPr id="5"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33000"/>
                      </a14:imgEffect>
                    </a14:imgLayer>
                  </a14:imgProps>
                </a:ext>
                <a:ext uri="{28A0092B-C50C-407E-A947-70E740481C1C}">
                  <a14:useLocalDpi xmlns:a14="http://schemas.microsoft.com/office/drawing/2010/main" val="0"/>
                </a:ext>
              </a:extLst>
            </a:blip>
            <a:srcRect l="26206" t="29527" r="48891" b="51657"/>
            <a:stretch/>
          </p:blipFill>
          <p:spPr bwMode="auto">
            <a:xfrm>
              <a:off x="3952880" y="0"/>
              <a:ext cx="5169416"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箭头连接符 5"/>
            <p:cNvCxnSpPr/>
            <p:nvPr/>
          </p:nvCxnSpPr>
          <p:spPr>
            <a:xfrm flipH="1">
              <a:off x="7210960" y="-7009"/>
              <a:ext cx="612068"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7246964" y="1577167"/>
              <a:ext cx="612068" cy="5334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内容占位符 2"/>
          <p:cNvSpPr>
            <a:spLocks noGrp="1"/>
          </p:cNvSpPr>
          <p:nvPr>
            <p:ph idx="4294967295"/>
          </p:nvPr>
        </p:nvSpPr>
        <p:spPr>
          <a:xfrm>
            <a:off x="182266" y="692696"/>
            <a:ext cx="4283968" cy="4967373"/>
          </a:xfrm>
          <a:solidFill>
            <a:schemeClr val="bg1"/>
          </a:solidFill>
        </p:spPr>
        <p:txBody>
          <a:bodyPr>
            <a:normAutofit/>
          </a:bodyPr>
          <a:lstStyle/>
          <a:p>
            <a:pPr eaLnBrk="1" hangingPunct="1"/>
            <a:r>
              <a:rPr lang="zh-CN" altLang="en-US" sz="2800" b="1" dirty="0">
                <a:solidFill>
                  <a:srgbClr val="000099"/>
                </a:solidFill>
              </a:rPr>
              <a:t>心脏结构观察：</a:t>
            </a:r>
            <a:endParaRPr lang="en-US" altLang="zh-CN" sz="2800" b="1" dirty="0">
              <a:solidFill>
                <a:srgbClr val="000099"/>
              </a:solidFill>
            </a:endParaRPr>
          </a:p>
          <a:p>
            <a:pPr eaLnBrk="1" hangingPunct="1">
              <a:spcBef>
                <a:spcPts val="1200"/>
              </a:spcBef>
            </a:pPr>
            <a:r>
              <a:rPr lang="zh-CN" altLang="en-US" sz="2400" b="1" dirty="0">
                <a:solidFill>
                  <a:srgbClr val="7030A0"/>
                </a:solidFill>
              </a:rPr>
              <a:t>胸面观</a:t>
            </a:r>
            <a:r>
              <a:rPr lang="zh-CN" altLang="en-US" sz="2400" b="1" dirty="0"/>
              <a:t>：可见牛蛙心脏的一个心室、两个心房、左右主动脉。</a:t>
            </a:r>
            <a:endParaRPr lang="en-US" altLang="zh-CN" sz="2400" b="1" dirty="0"/>
          </a:p>
          <a:p>
            <a:pPr eaLnBrk="1" hangingPunct="1"/>
            <a:r>
              <a:rPr lang="zh-CN" altLang="en-US" sz="2400" b="1" dirty="0">
                <a:solidFill>
                  <a:srgbClr val="7030A0"/>
                </a:solidFill>
              </a:rPr>
              <a:t>背面观</a:t>
            </a:r>
            <a:r>
              <a:rPr lang="zh-CN" altLang="en-US" sz="2400" b="1" dirty="0"/>
              <a:t>：用蛙心夹夹住少许心室尖端肌肉，将心室翻向头侧，可见位于两个心房下端与之相连的</a:t>
            </a:r>
            <a:r>
              <a:rPr lang="zh-CN" altLang="en-US" sz="2400" b="1" dirty="0">
                <a:solidFill>
                  <a:srgbClr val="FF0000"/>
                </a:solidFill>
              </a:rPr>
              <a:t>静脉窦</a:t>
            </a:r>
            <a:r>
              <a:rPr lang="zh-CN" altLang="en-US" sz="2400" b="1" dirty="0"/>
              <a:t>，仔细辨认还可发现心房和心室之间有一黄色界限称为</a:t>
            </a:r>
            <a:r>
              <a:rPr lang="zh-CN" altLang="en-US" sz="2400" b="1" dirty="0">
                <a:solidFill>
                  <a:srgbClr val="7030A0"/>
                </a:solidFill>
              </a:rPr>
              <a:t>房室沟</a:t>
            </a:r>
            <a:r>
              <a:rPr lang="zh-CN" altLang="en-US" sz="2400" b="1" dirty="0"/>
              <a:t>，心房与静脉窦之间有一条白色半月形界限称为</a:t>
            </a:r>
            <a:r>
              <a:rPr lang="zh-CN" altLang="en-US" sz="2400" b="1" dirty="0">
                <a:solidFill>
                  <a:srgbClr val="00B050"/>
                </a:solidFill>
              </a:rPr>
              <a:t>窦房沟</a:t>
            </a:r>
            <a:r>
              <a:rPr lang="zh-CN" altLang="en-US" sz="2400" b="1" dirty="0"/>
              <a:t>。</a:t>
            </a:r>
          </a:p>
        </p:txBody>
      </p:sp>
      <p:grpSp>
        <p:nvGrpSpPr>
          <p:cNvPr id="2" name="组合 1"/>
          <p:cNvGrpSpPr/>
          <p:nvPr/>
        </p:nvGrpSpPr>
        <p:grpSpPr>
          <a:xfrm>
            <a:off x="4621930" y="976412"/>
            <a:ext cx="4054527" cy="4450466"/>
            <a:chOff x="4163986" y="1341438"/>
            <a:chExt cx="4487889" cy="4757078"/>
          </a:xfrm>
        </p:grpSpPr>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3986" y="3981978"/>
              <a:ext cx="2122573" cy="21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0"/>
            <p:cNvGraphicFramePr>
              <a:graphicFrameLocks noChangeAspect="1"/>
            </p:cNvGraphicFramePr>
            <p:nvPr/>
          </p:nvGraphicFramePr>
          <p:xfrm>
            <a:off x="4427538" y="1348222"/>
            <a:ext cx="2124307" cy="2384497"/>
          </p:xfrm>
          <a:graphic>
            <a:graphicData uri="http://schemas.openxmlformats.org/presentationml/2006/ole">
              <mc:AlternateContent xmlns:mc="http://schemas.openxmlformats.org/markup-compatibility/2006">
                <mc:Choice xmlns:v="urn:schemas-microsoft-com:vml" Requires="v">
                  <p:oleObj name="Image" r:id="rId3" imgW="13612698" imgH="15619048" progId="Photoshop.Image.7">
                    <p:embed/>
                  </p:oleObj>
                </mc:Choice>
                <mc:Fallback>
                  <p:oleObj name="Image" r:id="rId3" imgW="13612698" imgH="15619048" progId="Photoshop.Image.7">
                    <p:embed/>
                    <p:pic>
                      <p:nvPicPr>
                        <p:cNvPr id="205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348222"/>
                          <a:ext cx="2124307" cy="238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
            <p:cNvGraphicFramePr>
              <a:graphicFrameLocks noChangeAspect="1"/>
            </p:cNvGraphicFramePr>
            <p:nvPr>
              <p:extLst>
                <p:ext uri="{D42A27DB-BD31-4B8C-83A1-F6EECF244321}">
                  <p14:modId xmlns:p14="http://schemas.microsoft.com/office/powerpoint/2010/main" val="475578553"/>
                </p:ext>
              </p:extLst>
            </p:nvPr>
          </p:nvGraphicFramePr>
          <p:xfrm>
            <a:off x="6532770" y="1341438"/>
            <a:ext cx="2119105" cy="2384497"/>
          </p:xfrm>
          <a:graphic>
            <a:graphicData uri="http://schemas.openxmlformats.org/presentationml/2006/ole">
              <mc:AlternateContent xmlns:mc="http://schemas.openxmlformats.org/markup-compatibility/2006">
                <mc:Choice xmlns:v="urn:schemas-microsoft-com:vml" Requires="v">
                  <p:oleObj name="Image" r:id="rId5" imgW="13028571" imgH="14514286" progId="Photoshop.Image.7">
                    <p:embed/>
                  </p:oleObj>
                </mc:Choice>
                <mc:Fallback>
                  <p:oleObj name="Image" r:id="rId5" imgW="13028571" imgH="14514286" progId="Photoshop.Image.7">
                    <p:embed/>
                    <p:pic>
                      <p:nvPicPr>
                        <p:cNvPr id="2051"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2770" y="1341438"/>
                          <a:ext cx="2119105" cy="238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2"/>
            <p:cNvGraphicFramePr>
              <a:graphicFrameLocks noChangeAspect="1"/>
            </p:cNvGraphicFramePr>
            <p:nvPr>
              <p:extLst>
                <p:ext uri="{D42A27DB-BD31-4B8C-83A1-F6EECF244321}">
                  <p14:modId xmlns:p14="http://schemas.microsoft.com/office/powerpoint/2010/main" val="435496377"/>
                </p:ext>
              </p:extLst>
            </p:nvPr>
          </p:nvGraphicFramePr>
          <p:xfrm>
            <a:off x="6508493" y="3981977"/>
            <a:ext cx="2143382" cy="2116538"/>
          </p:xfrm>
          <a:graphic>
            <a:graphicData uri="http://schemas.openxmlformats.org/presentationml/2006/ole">
              <mc:AlternateContent xmlns:mc="http://schemas.openxmlformats.org/markup-compatibility/2006">
                <mc:Choice xmlns:v="urn:schemas-microsoft-com:vml" Requires="v">
                  <p:oleObj name="Image" r:id="rId7" imgW="2488889" imgH="2514286" progId="PhotoshopElements.Image.2">
                    <p:embed/>
                  </p:oleObj>
                </mc:Choice>
                <mc:Fallback>
                  <p:oleObj name="Image" r:id="rId7" imgW="2488889" imgH="2514286" progId="PhotoshopElements.Image.2">
                    <p:embed/>
                    <p:pic>
                      <p:nvPicPr>
                        <p:cNvPr id="2052"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493" y="3981977"/>
                          <a:ext cx="2143382" cy="21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6" name="Text Box 15"/>
          <p:cNvSpPr txBox="1">
            <a:spLocks noChangeArrowheads="1"/>
          </p:cNvSpPr>
          <p:nvPr/>
        </p:nvSpPr>
        <p:spPr bwMode="auto">
          <a:xfrm>
            <a:off x="5292080" y="5660069"/>
            <a:ext cx="2714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200" b="1" dirty="0">
                <a:latin typeface="黑体" panose="02010609060101010101" pitchFamily="49" charset="-122"/>
                <a:ea typeface="黑体" panose="02010609060101010101" pitchFamily="49" charset="-122"/>
              </a:rPr>
              <a:t>蟾蜍心脏结构</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sz="half" idx="4294967295"/>
          </p:nvPr>
        </p:nvSpPr>
        <p:spPr>
          <a:xfrm>
            <a:off x="0" y="692696"/>
            <a:ext cx="5724128" cy="5812680"/>
          </a:xfrm>
        </p:spPr>
        <p:txBody>
          <a:bodyPr>
            <a:normAutofit/>
          </a:bodyPr>
          <a:lstStyle/>
          <a:p>
            <a:pPr algn="just" eaLnBrk="1" hangingPunct="1">
              <a:lnSpc>
                <a:spcPct val="110000"/>
              </a:lnSpc>
            </a:pPr>
            <a:r>
              <a:rPr lang="zh-CN" altLang="en-US" sz="2400" b="1" dirty="0">
                <a:solidFill>
                  <a:srgbClr val="000099"/>
                </a:solidFill>
              </a:rPr>
              <a:t>观察心搏过程：</a:t>
            </a:r>
          </a:p>
          <a:p>
            <a:pPr lvl="1" algn="just" eaLnBrk="1" hangingPunct="1">
              <a:lnSpc>
                <a:spcPct val="110000"/>
              </a:lnSpc>
            </a:pPr>
            <a:r>
              <a:rPr lang="zh-CN" altLang="en-US" sz="2400" b="1" dirty="0"/>
              <a:t>观察静脉窦、心房、心室的搏动顺序。</a:t>
            </a:r>
          </a:p>
          <a:p>
            <a:pPr algn="just" eaLnBrk="1" hangingPunct="1">
              <a:lnSpc>
                <a:spcPct val="110000"/>
              </a:lnSpc>
              <a:spcBef>
                <a:spcPct val="50000"/>
              </a:spcBef>
            </a:pPr>
            <a:r>
              <a:rPr lang="zh-CN" altLang="en-US" sz="2400" b="1" dirty="0">
                <a:solidFill>
                  <a:srgbClr val="000099"/>
                </a:solidFill>
              </a:rPr>
              <a:t>标本与实验仪器的连接：</a:t>
            </a:r>
          </a:p>
          <a:p>
            <a:pPr lvl="1" algn="just">
              <a:lnSpc>
                <a:spcPct val="110000"/>
              </a:lnSpc>
            </a:pPr>
            <a:r>
              <a:rPr lang="zh-CN" altLang="en-US" sz="2400" b="1" dirty="0"/>
              <a:t>在牛蛙</a:t>
            </a:r>
            <a:r>
              <a:rPr lang="zh-CN" altLang="en-US" sz="2400" b="1" dirty="0">
                <a:solidFill>
                  <a:srgbClr val="6600CC"/>
                </a:solidFill>
              </a:rPr>
              <a:t>心室壁末端</a:t>
            </a:r>
            <a:r>
              <a:rPr lang="zh-CN" altLang="en-US" sz="2400" b="1" dirty="0"/>
              <a:t>用蛙心夹夹住少许心肌，将心脏倒置提起，用棉线通过大头针将蛙心夹与张力换能器相连，张力换能器的另一端与记录系统</a:t>
            </a:r>
            <a:r>
              <a:rPr lang="en-US" altLang="zh-CN" sz="2400" b="1" dirty="0">
                <a:solidFill>
                  <a:srgbClr val="7030A0"/>
                </a:solidFill>
              </a:rPr>
              <a:t>1</a:t>
            </a:r>
            <a:r>
              <a:rPr lang="zh-CN" altLang="en-US" sz="2400" b="1" dirty="0">
                <a:solidFill>
                  <a:srgbClr val="7030A0"/>
                </a:solidFill>
              </a:rPr>
              <a:t>通道</a:t>
            </a:r>
            <a:r>
              <a:rPr lang="zh-CN" altLang="en-US" sz="2400" b="1" dirty="0"/>
              <a:t>相连。</a:t>
            </a:r>
          </a:p>
          <a:p>
            <a:pPr lvl="1" algn="just" eaLnBrk="1" hangingPunct="1">
              <a:lnSpc>
                <a:spcPct val="110000"/>
              </a:lnSpc>
            </a:pPr>
            <a:r>
              <a:rPr lang="zh-CN" altLang="en-US" sz="2400" b="1" dirty="0"/>
              <a:t>将</a:t>
            </a:r>
            <a:r>
              <a:rPr lang="zh-CN" altLang="en-US" sz="2400" b="1" dirty="0">
                <a:solidFill>
                  <a:srgbClr val="660066"/>
                </a:solidFill>
              </a:rPr>
              <a:t>刺激电极</a:t>
            </a:r>
            <a:r>
              <a:rPr lang="zh-CN" altLang="en-US" sz="2400" b="1" dirty="0"/>
              <a:t>安放在心室外壁，使之既不影响心搏，又能同心室密切接触，电极另一端与记录系统</a:t>
            </a:r>
            <a:r>
              <a:rPr lang="zh-CN" altLang="en-US" sz="2400" b="1" dirty="0">
                <a:solidFill>
                  <a:srgbClr val="7030A0"/>
                </a:solidFill>
              </a:rPr>
              <a:t>刺激输出</a:t>
            </a:r>
            <a:r>
              <a:rPr lang="zh-CN" altLang="en-US" sz="2400" b="1" dirty="0"/>
              <a:t>相连。</a:t>
            </a:r>
          </a:p>
        </p:txBody>
      </p:sp>
      <p:pic>
        <p:nvPicPr>
          <p:cNvPr id="174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068960"/>
            <a:ext cx="2520279" cy="314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841037"/>
            <a:ext cx="2520279" cy="20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052D19E-D782-4365-AC18-B49A4AD22D22}"/>
              </a:ext>
            </a:extLst>
          </p:cNvPr>
          <p:cNvSpPr>
            <a:spLocks noGrp="1"/>
          </p:cNvSpPr>
          <p:nvPr>
            <p:ph idx="1"/>
          </p:nvPr>
        </p:nvSpPr>
        <p:spPr>
          <a:xfrm>
            <a:off x="251520" y="728700"/>
            <a:ext cx="7920880" cy="5400600"/>
          </a:xfrm>
        </p:spPr>
        <p:txBody>
          <a:bodyPr>
            <a:normAutofit/>
          </a:bodyPr>
          <a:lstStyle/>
          <a:p>
            <a:pPr algn="just">
              <a:lnSpc>
                <a:spcPct val="110000"/>
              </a:lnSpc>
            </a:pPr>
            <a:r>
              <a:rPr lang="zh-CN" altLang="en-US" sz="2400" b="1" kern="0" dirty="0">
                <a:solidFill>
                  <a:srgbClr val="000099"/>
                </a:solidFill>
                <a:latin typeface="黑体" panose="02010600030101010101" pitchFamily="2" charset="-122"/>
                <a:ea typeface="黑体" panose="02010600030101010101" pitchFamily="2" charset="-122"/>
              </a:rPr>
              <a:t>正常心搏曲线描记：</a:t>
            </a:r>
            <a:endParaRPr lang="en-US" altLang="zh-CN" sz="2400" b="1" kern="0" dirty="0">
              <a:solidFill>
                <a:srgbClr val="000099"/>
              </a:solidFill>
              <a:latin typeface="黑体" panose="02010600030101010101" pitchFamily="2" charset="-122"/>
              <a:ea typeface="黑体" panose="02010600030101010101" pitchFamily="2" charset="-122"/>
            </a:endParaRPr>
          </a:p>
          <a:p>
            <a:pPr lvl="1" algn="just">
              <a:lnSpc>
                <a:spcPct val="110000"/>
              </a:lnSpc>
            </a:pPr>
            <a:r>
              <a:rPr lang="zh-CN" altLang="en-US" sz="2400" b="1" kern="0" dirty="0"/>
              <a:t>打开实验软件，选择期前收缩－代偿间歇实验 </a:t>
            </a:r>
            <a:r>
              <a:rPr lang="zh-CN" altLang="en-US" sz="2400" b="1" kern="0" dirty="0">
                <a:solidFill>
                  <a:srgbClr val="0000FF"/>
                </a:solidFill>
                <a:cs typeface="Tahoma" pitchFamily="34" charset="0"/>
              </a:rPr>
              <a:t>￫ 取消刺激器界面的“触发捕捉”</a:t>
            </a:r>
            <a:r>
              <a:rPr lang="zh-CN" altLang="en-US" sz="2400" b="1" kern="0" dirty="0">
                <a:cs typeface="Tahoma" pitchFamily="34" charset="0"/>
              </a:rPr>
              <a:t>￫ </a:t>
            </a:r>
            <a:r>
              <a:rPr lang="zh-CN" altLang="en-US" sz="2400" b="1" kern="0" dirty="0"/>
              <a:t>开始示波 </a:t>
            </a:r>
            <a:r>
              <a:rPr lang="zh-CN" altLang="en-US" sz="2400" b="1" kern="0" dirty="0">
                <a:cs typeface="Tahoma" pitchFamily="34" charset="0"/>
              </a:rPr>
              <a:t>￫ </a:t>
            </a:r>
            <a:r>
              <a:rPr lang="zh-CN" altLang="en-US" sz="2400" b="1" kern="0" dirty="0"/>
              <a:t>开始记录 </a:t>
            </a:r>
            <a:r>
              <a:rPr lang="zh-CN" altLang="en-US" sz="2400" b="1" kern="0" dirty="0">
                <a:cs typeface="Tahoma" pitchFamily="34" charset="0"/>
              </a:rPr>
              <a:t>￫ </a:t>
            </a:r>
            <a:r>
              <a:rPr lang="zh-CN" altLang="en-US" sz="2400" b="1" kern="0" dirty="0"/>
              <a:t>观察记录正常心搏曲线，仔细观察曲线各波与心脏各部位活动之间的关系。</a:t>
            </a:r>
          </a:p>
          <a:p>
            <a:pPr algn="just">
              <a:lnSpc>
                <a:spcPct val="110000"/>
              </a:lnSpc>
            </a:pPr>
            <a:r>
              <a:rPr lang="zh-CN" altLang="en-US" sz="2400" b="1" kern="0" dirty="0">
                <a:solidFill>
                  <a:srgbClr val="000099"/>
                </a:solidFill>
              </a:rPr>
              <a:t>期前收缩与代偿间歇的测定：</a:t>
            </a:r>
            <a:endParaRPr lang="en-US" altLang="zh-CN" sz="2400" b="1" kern="0" dirty="0">
              <a:solidFill>
                <a:srgbClr val="000099"/>
              </a:solidFill>
            </a:endParaRPr>
          </a:p>
          <a:p>
            <a:pPr lvl="1" algn="just">
              <a:lnSpc>
                <a:spcPct val="110000"/>
              </a:lnSpc>
            </a:pPr>
            <a:r>
              <a:rPr lang="zh-CN" altLang="en-US" sz="2400" b="1" kern="0" dirty="0"/>
              <a:t>选择能引起心脏发生期前收缩的刺激强度（一般在</a:t>
            </a:r>
            <a:r>
              <a:rPr lang="en-US" altLang="zh-CN" sz="2400" b="1" kern="0" dirty="0">
                <a:solidFill>
                  <a:srgbClr val="7030A0"/>
                </a:solidFill>
              </a:rPr>
              <a:t>2</a:t>
            </a:r>
            <a:r>
              <a:rPr lang="zh-CN" altLang="en-US" sz="2400" b="1" kern="0" dirty="0">
                <a:solidFill>
                  <a:srgbClr val="7030A0"/>
                </a:solidFill>
              </a:rPr>
              <a:t>～</a:t>
            </a:r>
            <a:r>
              <a:rPr lang="en-US" altLang="zh-CN" sz="2400" b="1" kern="0" dirty="0">
                <a:solidFill>
                  <a:srgbClr val="7030A0"/>
                </a:solidFill>
              </a:rPr>
              <a:t>5V</a:t>
            </a:r>
            <a:r>
              <a:rPr lang="zh-CN" altLang="en-US" sz="2400" b="1" kern="0" dirty="0"/>
              <a:t>，宜低不宜高），在心室收缩期和舒张期的早、中、晚期分别给予单刺激，记录心搏曲线的变化情况。</a:t>
            </a:r>
            <a:endParaRPr lang="en-US" altLang="zh-CN" sz="2400" b="1" kern="0" dirty="0"/>
          </a:p>
          <a:p>
            <a:pPr lvl="1" algn="just">
              <a:lnSpc>
                <a:spcPct val="110000"/>
              </a:lnSpc>
            </a:pPr>
            <a:r>
              <a:rPr lang="zh-CN" altLang="en-US" sz="2400" b="1" kern="0" dirty="0"/>
              <a:t>找出心室收缩的</a:t>
            </a:r>
            <a:r>
              <a:rPr lang="zh-CN" altLang="en-US" sz="2400" b="1" kern="0" dirty="0">
                <a:solidFill>
                  <a:srgbClr val="7030A0"/>
                </a:solidFill>
              </a:rPr>
              <a:t>有效不应期、相对不应期、超常期</a:t>
            </a:r>
            <a:r>
              <a:rPr lang="zh-CN" altLang="en-US" sz="2400" b="1" kern="0" dirty="0"/>
              <a:t>，以及</a:t>
            </a:r>
            <a:r>
              <a:rPr lang="zh-CN" altLang="en-US" sz="2400" b="1" kern="0" dirty="0">
                <a:solidFill>
                  <a:srgbClr val="7030A0"/>
                </a:solidFill>
              </a:rPr>
              <a:t>期前收缩与代偿间歇</a:t>
            </a:r>
            <a:r>
              <a:rPr lang="zh-CN" altLang="en-US" sz="2400" b="1" kern="0" dirty="0"/>
              <a:t>。</a:t>
            </a:r>
            <a:endParaRPr lang="en-US" altLang="zh-CN" sz="2400" b="1" kern="0" dirty="0"/>
          </a:p>
          <a:p>
            <a:pPr algn="just">
              <a:lnSpc>
                <a:spcPct val="110000"/>
              </a:lnSpc>
            </a:pPr>
            <a:endParaRPr lang="zh-CN" altLang="en-US" sz="2400" dirty="0"/>
          </a:p>
        </p:txBody>
      </p:sp>
    </p:spTree>
    <p:extLst>
      <p:ext uri="{BB962C8B-B14F-4D97-AF65-F5344CB8AC3E}">
        <p14:creationId xmlns:p14="http://schemas.microsoft.com/office/powerpoint/2010/main" val="2263633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907704" y="1196752"/>
            <a:ext cx="633670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200" b="1" dirty="0">
                <a:solidFill>
                  <a:srgbClr val="7030A0"/>
                </a:solidFill>
                <a:latin typeface="+mn-ea"/>
                <a:ea typeface="+mn-ea"/>
              </a:rPr>
              <a:t>实验</a:t>
            </a:r>
            <a:r>
              <a:rPr lang="en-US" altLang="zh-CN" sz="3200" b="1" dirty="0">
                <a:solidFill>
                  <a:srgbClr val="7030A0"/>
                </a:solidFill>
                <a:latin typeface="+mn-ea"/>
                <a:ea typeface="+mn-ea"/>
              </a:rPr>
              <a:t>5</a:t>
            </a:r>
            <a:r>
              <a:rPr lang="zh-CN" altLang="en-US" sz="3200" b="1" dirty="0">
                <a:latin typeface="黑体" pitchFamily="2" charset="-122"/>
                <a:ea typeface="黑体" pitchFamily="2" charset="-122"/>
              </a:rPr>
              <a:t>： 离体蛙心的制备</a:t>
            </a:r>
            <a:endParaRPr lang="en-US" altLang="zh-CN" sz="3200" b="1" dirty="0">
              <a:latin typeface="黑体" pitchFamily="2" charset="-122"/>
              <a:ea typeface="黑体" pitchFamily="2" charset="-122"/>
            </a:endParaRPr>
          </a:p>
        </p:txBody>
      </p:sp>
    </p:spTree>
    <p:extLst>
      <p:ext uri="{BB962C8B-B14F-4D97-AF65-F5344CB8AC3E}">
        <p14:creationId xmlns:p14="http://schemas.microsoft.com/office/powerpoint/2010/main" val="51683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8BCC032-71D8-4BFA-A973-78114F68DE1F}"/>
              </a:ext>
            </a:extLst>
          </p:cNvPr>
          <p:cNvSpPr>
            <a:spLocks noGrp="1"/>
          </p:cNvSpPr>
          <p:nvPr>
            <p:ph idx="1"/>
          </p:nvPr>
        </p:nvSpPr>
        <p:spPr>
          <a:xfrm>
            <a:off x="179512" y="850709"/>
            <a:ext cx="8208912" cy="2578291"/>
          </a:xfrm>
        </p:spPr>
        <p:txBody>
          <a:bodyPr/>
          <a:lstStyle/>
          <a:p>
            <a:pPr algn="just"/>
            <a:r>
              <a:rPr lang="zh-CN" altLang="en-US" sz="2800" b="1" dirty="0">
                <a:solidFill>
                  <a:srgbClr val="000099"/>
                </a:solidFill>
              </a:rPr>
              <a:t>离体蛙心的制备：</a:t>
            </a:r>
          </a:p>
          <a:p>
            <a:pPr lvl="1" algn="just">
              <a:lnSpc>
                <a:spcPct val="110000"/>
              </a:lnSpc>
              <a:spcBef>
                <a:spcPts val="600"/>
              </a:spcBef>
            </a:pPr>
            <a:r>
              <a:rPr lang="zh-CN" altLang="en-US" sz="2400" b="1" dirty="0">
                <a:solidFill>
                  <a:schemeClr val="tx1"/>
                </a:solidFill>
              </a:rPr>
              <a:t>将胸腺、心包膜、动脉膜、肝系膜去除干净，辨认心脏结构及</a:t>
            </a:r>
            <a:r>
              <a:rPr lang="en-US" altLang="zh-CN" sz="2400" b="1" dirty="0">
                <a:solidFill>
                  <a:srgbClr val="0000CC"/>
                </a:solidFill>
              </a:rPr>
              <a:t>9</a:t>
            </a:r>
            <a:r>
              <a:rPr lang="zh-CN" altLang="en-US" sz="2400" b="1" dirty="0">
                <a:solidFill>
                  <a:srgbClr val="0000CC"/>
                </a:solidFill>
              </a:rPr>
              <a:t>条重要血管</a:t>
            </a:r>
            <a:r>
              <a:rPr lang="zh-CN" altLang="en-US" sz="2400" b="1" dirty="0">
                <a:solidFill>
                  <a:schemeClr val="tx1"/>
                </a:solidFill>
              </a:rPr>
              <a:t>的位置。</a:t>
            </a:r>
          </a:p>
        </p:txBody>
      </p:sp>
      <p:pic>
        <p:nvPicPr>
          <p:cNvPr id="6" name="图片 5">
            <a:extLst>
              <a:ext uri="{FF2B5EF4-FFF2-40B4-BE49-F238E27FC236}">
                <a16:creationId xmlns:a16="http://schemas.microsoft.com/office/drawing/2014/main" id="{2C9E0610-2A9E-41EB-8F2E-26C593BAD03A}"/>
              </a:ext>
            </a:extLst>
          </p:cNvPr>
          <p:cNvPicPr>
            <a:picLocks noChangeAspect="1"/>
          </p:cNvPicPr>
          <p:nvPr/>
        </p:nvPicPr>
        <p:blipFill rotWithShape="1">
          <a:blip r:embed="rId2"/>
          <a:srcRect l="11019" t="19496" r="30711" b="30902"/>
          <a:stretch/>
        </p:blipFill>
        <p:spPr>
          <a:xfrm>
            <a:off x="1691680" y="2780928"/>
            <a:ext cx="5328000" cy="3024000"/>
          </a:xfrm>
          <a:prstGeom prst="rect">
            <a:avLst/>
          </a:prstGeom>
        </p:spPr>
      </p:pic>
    </p:spTree>
    <p:extLst>
      <p:ext uri="{BB962C8B-B14F-4D97-AF65-F5344CB8AC3E}">
        <p14:creationId xmlns:p14="http://schemas.microsoft.com/office/powerpoint/2010/main" val="245946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11560" y="1224510"/>
            <a:ext cx="7787208" cy="1966970"/>
          </a:xfrm>
        </p:spPr>
        <p:txBody>
          <a:bodyPr>
            <a:normAutofit/>
          </a:bodyPr>
          <a:lstStyle/>
          <a:p>
            <a:pPr>
              <a:lnSpc>
                <a:spcPct val="110000"/>
              </a:lnSpc>
              <a:spcBef>
                <a:spcPts val="600"/>
              </a:spcBef>
            </a:pPr>
            <a:r>
              <a:rPr lang="zh-CN" altLang="en-US" sz="2400" b="1" dirty="0"/>
              <a:t>两栖类动物的心脏为两心房、一心室结构，心脏的起博点位于</a:t>
            </a:r>
            <a:r>
              <a:rPr lang="zh-CN" altLang="en-US" sz="2400" b="1" dirty="0">
                <a:solidFill>
                  <a:srgbClr val="0000CC"/>
                </a:solidFill>
              </a:rPr>
              <a:t>静脉窦</a:t>
            </a:r>
            <a:r>
              <a:rPr lang="zh-CN" altLang="en-US" sz="2400" b="1" dirty="0"/>
              <a:t>处的节律性细胞。</a:t>
            </a:r>
          </a:p>
          <a:p>
            <a:pPr>
              <a:lnSpc>
                <a:spcPct val="110000"/>
              </a:lnSpc>
              <a:spcBef>
                <a:spcPts val="600"/>
              </a:spcBef>
            </a:pPr>
            <a:r>
              <a:rPr lang="zh-CN" altLang="en-US" sz="2400" b="1" dirty="0"/>
              <a:t>静脉窦处节律细胞的自动节律性最高，</a:t>
            </a:r>
            <a:r>
              <a:rPr lang="zh-CN" altLang="en-US" sz="2400" b="1" dirty="0">
                <a:solidFill>
                  <a:srgbClr val="9900FF"/>
                </a:solidFill>
              </a:rPr>
              <a:t>心房</a:t>
            </a:r>
            <a:r>
              <a:rPr lang="zh-CN" altLang="en-US" sz="2400" b="1" dirty="0"/>
              <a:t>处次之，</a:t>
            </a:r>
            <a:r>
              <a:rPr lang="zh-CN" altLang="en-US" sz="2400" b="1" dirty="0">
                <a:solidFill>
                  <a:srgbClr val="9900FF"/>
                </a:solidFill>
              </a:rPr>
              <a:t>心室</a:t>
            </a:r>
            <a:r>
              <a:rPr lang="zh-CN" altLang="en-US" sz="2400" b="1" dirty="0"/>
              <a:t>处最低。</a:t>
            </a:r>
          </a:p>
          <a:p>
            <a:pPr>
              <a:lnSpc>
                <a:spcPct val="110000"/>
              </a:lnSpc>
              <a:spcBef>
                <a:spcPts val="600"/>
              </a:spcBef>
            </a:pPr>
            <a:endParaRPr lang="zh-CN" altLang="en-US" sz="2400" b="1" dirty="0"/>
          </a:p>
        </p:txBody>
      </p:sp>
      <p:sp>
        <p:nvSpPr>
          <p:cNvPr id="4" name="标题 1">
            <a:extLst>
              <a:ext uri="{FF2B5EF4-FFF2-40B4-BE49-F238E27FC236}">
                <a16:creationId xmlns:a16="http://schemas.microsoft.com/office/drawing/2014/main" id="{C6C40D23-9B97-0549-25FC-D3D3C106818C}"/>
              </a:ext>
            </a:extLst>
          </p:cNvPr>
          <p:cNvSpPr txBox="1">
            <a:spLocks/>
          </p:cNvSpPr>
          <p:nvPr/>
        </p:nvSpPr>
        <p:spPr>
          <a:xfrm>
            <a:off x="323528" y="474101"/>
            <a:ext cx="3623785" cy="589812"/>
          </a:xfrm>
          <a:prstGeom prst="rect">
            <a:avLst/>
          </a:prstGeom>
          <a:noFill/>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lnSpc>
                <a:spcPct val="90000"/>
              </a:lnSpc>
              <a:spcAft>
                <a:spcPts val="0"/>
              </a:spcAft>
            </a:pPr>
            <a:r>
              <a:rPr lang="en-US" altLang="zh-CN" sz="2800" dirty="0">
                <a:solidFill>
                  <a:srgbClr val="3A22C8"/>
                </a:solidFill>
                <a:effectLst/>
                <a:latin typeface="Arial" panose="020B0604020202020204" pitchFamily="34" charset="0"/>
                <a:ea typeface="黑体" panose="02010609060101010101" pitchFamily="49" charset="-122"/>
                <a:cs typeface="Arial" panose="020B0604020202020204" pitchFamily="34" charset="0"/>
              </a:rPr>
              <a:t>I  </a:t>
            </a:r>
            <a:r>
              <a:rPr lang="zh-CN" altLang="en-US" sz="2800" dirty="0">
                <a:solidFill>
                  <a:srgbClr val="3A22C8"/>
                </a:solidFill>
                <a:effectLst/>
                <a:latin typeface="黑体" panose="02010609060101010101" pitchFamily="49" charset="-122"/>
                <a:ea typeface="黑体" panose="02010609060101010101" pitchFamily="49" charset="-122"/>
                <a:cs typeface="+mn-cs"/>
              </a:rPr>
              <a:t>基本实验原理</a:t>
            </a:r>
          </a:p>
        </p:txBody>
      </p:sp>
      <p:grpSp>
        <p:nvGrpSpPr>
          <p:cNvPr id="9" name="组合 8"/>
          <p:cNvGrpSpPr/>
          <p:nvPr/>
        </p:nvGrpSpPr>
        <p:grpSpPr>
          <a:xfrm>
            <a:off x="1403648" y="3182560"/>
            <a:ext cx="5606700" cy="2732001"/>
            <a:chOff x="1403648" y="3182560"/>
            <a:chExt cx="5606700" cy="2732001"/>
          </a:xfrm>
        </p:grpSpPr>
        <p:grpSp>
          <p:nvGrpSpPr>
            <p:cNvPr id="5" name="组合 4"/>
            <p:cNvGrpSpPr/>
            <p:nvPr/>
          </p:nvGrpSpPr>
          <p:grpSpPr>
            <a:xfrm>
              <a:off x="1720262" y="3182560"/>
              <a:ext cx="5290086" cy="2732001"/>
              <a:chOff x="4732673" y="-67695"/>
              <a:chExt cx="4293698" cy="2384425"/>
            </a:xfrm>
          </p:grpSpPr>
          <p:graphicFrame>
            <p:nvGraphicFramePr>
              <p:cNvPr id="6" name="对象 5"/>
              <p:cNvGraphicFramePr>
                <a:graphicFrameLocks noChangeAspect="1"/>
              </p:cNvGraphicFramePr>
              <p:nvPr>
                <p:extLst>
                  <p:ext uri="{D42A27DB-BD31-4B8C-83A1-F6EECF244321}">
                    <p14:modId xmlns:p14="http://schemas.microsoft.com/office/powerpoint/2010/main" val="1301398491"/>
                  </p:ext>
                </p:extLst>
              </p:nvPr>
            </p:nvGraphicFramePr>
            <p:xfrm>
              <a:off x="4732673" y="-67695"/>
              <a:ext cx="2124075" cy="2384425"/>
            </p:xfrm>
            <a:graphic>
              <a:graphicData uri="http://schemas.openxmlformats.org/presentationml/2006/ole">
                <mc:AlternateContent xmlns:mc="http://schemas.openxmlformats.org/markup-compatibility/2006">
                  <mc:Choice xmlns:v="urn:schemas-microsoft-com:vml" Requires="v">
                    <p:oleObj name="Image" r:id="rId3" imgW="13612698" imgH="15619048" progId="Photoshop.Image.7">
                      <p:embed/>
                    </p:oleObj>
                  </mc:Choice>
                  <mc:Fallback>
                    <p:oleObj name="Image" r:id="rId3" imgW="13612698" imgH="15619048" progId="Photoshop.Image.7">
                      <p:embed/>
                      <p:pic>
                        <p:nvPicPr>
                          <p:cNvPr id="2"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73" y="-67695"/>
                            <a:ext cx="212407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444548577"/>
                  </p:ext>
                </p:extLst>
              </p:nvPr>
            </p:nvGraphicFramePr>
            <p:xfrm>
              <a:off x="6907059" y="-67695"/>
              <a:ext cx="2119312" cy="2384425"/>
            </p:xfrm>
            <a:graphic>
              <a:graphicData uri="http://schemas.openxmlformats.org/presentationml/2006/ole">
                <mc:AlternateContent xmlns:mc="http://schemas.openxmlformats.org/markup-compatibility/2006">
                  <mc:Choice xmlns:v="urn:schemas-microsoft-com:vml" Requires="v">
                    <p:oleObj name="Image" r:id="rId5" imgW="13028571" imgH="14514286" progId="Photoshop.Image.7">
                      <p:embed/>
                    </p:oleObj>
                  </mc:Choice>
                  <mc:Fallback>
                    <p:oleObj name="Image" r:id="rId5" imgW="13028571" imgH="14514286" progId="Photoshop.Image.7">
                      <p:embed/>
                      <p:pic>
                        <p:nvPicPr>
                          <p:cNvPr id="3" name="对象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059" y="-67695"/>
                            <a:ext cx="21193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 name="文本框 7">
              <a:extLst>
                <a:ext uri="{FF2B5EF4-FFF2-40B4-BE49-F238E27FC236}">
                  <a16:creationId xmlns:a16="http://schemas.microsoft.com/office/drawing/2014/main" id="{081511A3-CAE1-48CE-C496-49B571C47FEB}"/>
                </a:ext>
              </a:extLst>
            </p:cNvPr>
            <p:cNvSpPr txBox="1"/>
            <p:nvPr/>
          </p:nvSpPr>
          <p:spPr>
            <a:xfrm>
              <a:off x="1403648" y="4653136"/>
              <a:ext cx="830595" cy="276999"/>
            </a:xfrm>
            <a:prstGeom prst="rect">
              <a:avLst/>
            </a:prstGeom>
            <a:solidFill>
              <a:schemeClr val="bg1"/>
            </a:solidFill>
          </p:spPr>
          <p:txBody>
            <a:bodyPr wrap="square" rtlCol="0">
              <a:spAutoFit/>
            </a:bodyPr>
            <a:lstStyle/>
            <a:p>
              <a:pPr algn="r"/>
              <a:r>
                <a:rPr lang="zh-CN" altLang="en-US" sz="1200" b="1" dirty="0">
                  <a:latin typeface="华文楷体" panose="02010600040101010101" pitchFamily="2" charset="-122"/>
                  <a:ea typeface="华文楷体" panose="02010600040101010101" pitchFamily="2" charset="-122"/>
                </a:rPr>
                <a:t>动脉圆锥</a:t>
              </a:r>
            </a:p>
          </p:txBody>
        </p:sp>
      </p:grpSp>
    </p:spTree>
    <p:extLst>
      <p:ext uri="{BB962C8B-B14F-4D97-AF65-F5344CB8AC3E}">
        <p14:creationId xmlns:p14="http://schemas.microsoft.com/office/powerpoint/2010/main" val="48849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2856B599-2817-4559-9370-C84B746F1B28}"/>
              </a:ext>
            </a:extLst>
          </p:cNvPr>
          <p:cNvPicPr>
            <a:picLocks noChangeAspect="1"/>
          </p:cNvPicPr>
          <p:nvPr/>
        </p:nvPicPr>
        <p:blipFill rotWithShape="1">
          <a:blip r:embed="rId3"/>
          <a:srcRect l="11019" t="19496" r="30711" b="30902"/>
          <a:stretch/>
        </p:blipFill>
        <p:spPr>
          <a:xfrm>
            <a:off x="3923928" y="322048"/>
            <a:ext cx="3919117" cy="2224364"/>
          </a:xfrm>
          <a:prstGeom prst="rect">
            <a:avLst/>
          </a:prstGeom>
        </p:spPr>
      </p:pic>
      <p:sp>
        <p:nvSpPr>
          <p:cNvPr id="3076" name="内容占位符 4"/>
          <p:cNvSpPr>
            <a:spLocks noGrp="1"/>
          </p:cNvSpPr>
          <p:nvPr>
            <p:ph idx="4294967295"/>
          </p:nvPr>
        </p:nvSpPr>
        <p:spPr>
          <a:xfrm>
            <a:off x="323528" y="1120265"/>
            <a:ext cx="7992888" cy="5040560"/>
          </a:xfrm>
        </p:spPr>
        <p:txBody>
          <a:bodyPr>
            <a:normAutofit/>
          </a:bodyPr>
          <a:lstStyle/>
          <a:p>
            <a:pPr algn="just" eaLnBrk="1" hangingPunct="1"/>
            <a:r>
              <a:rPr lang="zh-CN" altLang="en-US" sz="2600" b="1" dirty="0">
                <a:solidFill>
                  <a:srgbClr val="000099"/>
                </a:solidFill>
              </a:rPr>
              <a:t>离体蛙心的制备：</a:t>
            </a:r>
            <a:endParaRPr lang="en-US" altLang="zh-CN" sz="2600" b="1" dirty="0">
              <a:solidFill>
                <a:srgbClr val="000099"/>
              </a:solidFill>
            </a:endParaRPr>
          </a:p>
          <a:p>
            <a:pPr algn="just" eaLnBrk="1" hangingPunct="1"/>
            <a:endParaRPr lang="en-US" altLang="zh-CN" sz="2400" b="1" dirty="0">
              <a:solidFill>
                <a:schemeClr val="tx1"/>
              </a:solidFill>
            </a:endParaRPr>
          </a:p>
          <a:p>
            <a:pPr algn="just" eaLnBrk="1" hangingPunct="1"/>
            <a:endParaRPr lang="en-US" altLang="zh-CN" sz="2400" b="1" dirty="0">
              <a:solidFill>
                <a:schemeClr val="tx1"/>
              </a:solidFill>
            </a:endParaRPr>
          </a:p>
          <a:p>
            <a:pPr marL="342900" lvl="1" indent="-342900" algn="just" eaLnBrk="1" hangingPunct="1">
              <a:buFont typeface="Arial" charset="0"/>
              <a:buChar char="•"/>
            </a:pPr>
            <a:r>
              <a:rPr lang="zh-CN" altLang="en-US" sz="2400" b="1" dirty="0">
                <a:solidFill>
                  <a:srgbClr val="0000CC"/>
                </a:solidFill>
              </a:rPr>
              <a:t>血管结扎</a:t>
            </a:r>
            <a:r>
              <a:rPr lang="zh-CN" altLang="en-US" sz="2400" b="1" dirty="0">
                <a:solidFill>
                  <a:schemeClr val="tx1"/>
                </a:solidFill>
              </a:rPr>
              <a:t>：</a:t>
            </a:r>
          </a:p>
          <a:p>
            <a:pPr marL="342900" lvl="1" indent="-342900" algn="just" eaLnBrk="1" hangingPunct="1"/>
            <a:r>
              <a:rPr lang="zh-CN" altLang="en-US" sz="2400" b="1" dirty="0">
                <a:solidFill>
                  <a:schemeClr val="tx1"/>
                </a:solidFill>
              </a:rPr>
              <a:t>结扎右主动脉：在右主动脉下穿过两根线，分别结扎，中间剪断。</a:t>
            </a:r>
            <a:r>
              <a:rPr lang="zh-CN" altLang="en-US" sz="2400" b="1" dirty="0">
                <a:solidFill>
                  <a:schemeClr val="tx1"/>
                </a:solidFill>
                <a:latin typeface="宋体" charset="-122"/>
              </a:rPr>
              <a:t>① ②</a:t>
            </a:r>
            <a:endParaRPr lang="en-US" altLang="zh-CN" sz="2400" b="1" dirty="0">
              <a:solidFill>
                <a:schemeClr val="tx1"/>
              </a:solidFill>
            </a:endParaRPr>
          </a:p>
          <a:p>
            <a:pPr marL="342900" lvl="1" indent="-342900" algn="just" eaLnBrk="1" hangingPunct="1"/>
            <a:r>
              <a:rPr lang="zh-CN" altLang="en-US" sz="2400" b="1" dirty="0">
                <a:solidFill>
                  <a:schemeClr val="tx1"/>
                </a:solidFill>
              </a:rPr>
              <a:t>总结扎线：左右肝静脉和左右肺静脉之间穿双线，其中一条线的一端自左主动脉下方，向动物胸腔左上方穿出，与另一端在动物胸腔左上方</a:t>
            </a:r>
            <a:r>
              <a:rPr lang="zh-CN" altLang="en-US" sz="2400" b="1" dirty="0">
                <a:solidFill>
                  <a:srgbClr val="000099"/>
                </a:solidFill>
              </a:rPr>
              <a:t>打一个松结</a:t>
            </a:r>
            <a:r>
              <a:rPr lang="zh-CN" altLang="en-US" sz="2400" b="1" dirty="0">
                <a:solidFill>
                  <a:schemeClr val="tx1"/>
                </a:solidFill>
              </a:rPr>
              <a:t>，将心室拉至胸腔右下侧，当心房收缩上提时于胸腔左上侧位置结扎。将</a:t>
            </a:r>
            <a:r>
              <a:rPr lang="zh-CN" altLang="en-US" sz="2400" b="1" dirty="0">
                <a:solidFill>
                  <a:srgbClr val="7030A0"/>
                </a:solidFill>
              </a:rPr>
              <a:t>两侧前腔静脉、左右肺静脉</a:t>
            </a:r>
            <a:r>
              <a:rPr lang="zh-CN" altLang="en-US" sz="2400" b="1" dirty="0">
                <a:solidFill>
                  <a:schemeClr val="tx1"/>
                </a:solidFill>
              </a:rPr>
              <a:t>结扎在内，从结扎线以外剪断。</a:t>
            </a:r>
            <a:r>
              <a:rPr lang="zh-CN" altLang="en-US" sz="2400" b="1" dirty="0">
                <a:solidFill>
                  <a:srgbClr val="FF0000"/>
                </a:solidFill>
              </a:rPr>
              <a:t>注意远离静脉窦。 </a:t>
            </a:r>
            <a:r>
              <a:rPr lang="zh-CN" altLang="en-US" sz="2400" b="1" dirty="0">
                <a:solidFill>
                  <a:schemeClr val="tx1"/>
                </a:solidFill>
              </a:rPr>
              <a:t>③</a:t>
            </a:r>
            <a:endParaRPr lang="zh-CN" altLang="en-US" sz="2400" dirty="0">
              <a:solidFill>
                <a:schemeClr val="tx1"/>
              </a:solidFill>
            </a:endParaRPr>
          </a:p>
        </p:txBody>
      </p:sp>
      <p:grpSp>
        <p:nvGrpSpPr>
          <p:cNvPr id="10" name="组合 9">
            <a:extLst>
              <a:ext uri="{FF2B5EF4-FFF2-40B4-BE49-F238E27FC236}">
                <a16:creationId xmlns:a16="http://schemas.microsoft.com/office/drawing/2014/main" id="{3BEC988C-55AE-4999-8347-72C1CF800EC6}"/>
              </a:ext>
            </a:extLst>
          </p:cNvPr>
          <p:cNvGrpSpPr/>
          <p:nvPr/>
        </p:nvGrpSpPr>
        <p:grpSpPr>
          <a:xfrm>
            <a:off x="5434719" y="1034403"/>
            <a:ext cx="176078" cy="215924"/>
            <a:chOff x="5434719" y="1034403"/>
            <a:chExt cx="176078" cy="215924"/>
          </a:xfrm>
        </p:grpSpPr>
        <p:cxnSp>
          <p:nvCxnSpPr>
            <p:cNvPr id="4" name="直接连接符 3">
              <a:extLst>
                <a:ext uri="{FF2B5EF4-FFF2-40B4-BE49-F238E27FC236}">
                  <a16:creationId xmlns:a16="http://schemas.microsoft.com/office/drawing/2014/main" id="{26A9D30A-1163-491D-BBA4-20B6994C7544}"/>
                </a:ext>
              </a:extLst>
            </p:cNvPr>
            <p:cNvCxnSpPr/>
            <p:nvPr/>
          </p:nvCxnSpPr>
          <p:spPr>
            <a:xfrm flipH="1">
              <a:off x="5538789" y="1101832"/>
              <a:ext cx="72008" cy="14849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71B78E6-C743-41F8-85D2-5417C9F60A69}"/>
                </a:ext>
              </a:extLst>
            </p:cNvPr>
            <p:cNvCxnSpPr/>
            <p:nvPr/>
          </p:nvCxnSpPr>
          <p:spPr>
            <a:xfrm flipH="1">
              <a:off x="5434719" y="1034403"/>
              <a:ext cx="72008" cy="14849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51450ED7-AAF2-4A64-A988-44375FB6F691}"/>
              </a:ext>
            </a:extLst>
          </p:cNvPr>
          <p:cNvGrpSpPr/>
          <p:nvPr/>
        </p:nvGrpSpPr>
        <p:grpSpPr>
          <a:xfrm>
            <a:off x="5434719" y="962067"/>
            <a:ext cx="176078" cy="322879"/>
            <a:chOff x="5434719" y="962067"/>
            <a:chExt cx="176078" cy="322879"/>
          </a:xfrm>
        </p:grpSpPr>
        <p:cxnSp>
          <p:nvCxnSpPr>
            <p:cNvPr id="12" name="直接连接符 11">
              <a:extLst>
                <a:ext uri="{FF2B5EF4-FFF2-40B4-BE49-F238E27FC236}">
                  <a16:creationId xmlns:a16="http://schemas.microsoft.com/office/drawing/2014/main" id="{91EA5373-CA1E-4FB6-AF63-3B22E6A398D4}"/>
                </a:ext>
              </a:extLst>
            </p:cNvPr>
            <p:cNvCxnSpPr/>
            <p:nvPr/>
          </p:nvCxnSpPr>
          <p:spPr>
            <a:xfrm flipH="1">
              <a:off x="5434719" y="980728"/>
              <a:ext cx="176078"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41424FC-BD92-4DF6-9CA1-67B8039CDF86}"/>
                </a:ext>
              </a:extLst>
            </p:cNvPr>
            <p:cNvCxnSpPr>
              <a:cxnSpLocks/>
            </p:cNvCxnSpPr>
            <p:nvPr/>
          </p:nvCxnSpPr>
          <p:spPr>
            <a:xfrm flipH="1">
              <a:off x="5485193" y="962067"/>
              <a:ext cx="83859" cy="32287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594A57E5-158A-42CC-8621-82F9DD365E0D}"/>
              </a:ext>
            </a:extLst>
          </p:cNvPr>
          <p:cNvGrpSpPr/>
          <p:nvPr/>
        </p:nvGrpSpPr>
        <p:grpSpPr>
          <a:xfrm>
            <a:off x="5468115" y="1038420"/>
            <a:ext cx="1122276" cy="709658"/>
            <a:chOff x="5468115" y="1038420"/>
            <a:chExt cx="1122276" cy="709658"/>
          </a:xfrm>
        </p:grpSpPr>
        <p:grpSp>
          <p:nvGrpSpPr>
            <p:cNvPr id="2" name="组合 1">
              <a:extLst>
                <a:ext uri="{FF2B5EF4-FFF2-40B4-BE49-F238E27FC236}">
                  <a16:creationId xmlns:a16="http://schemas.microsoft.com/office/drawing/2014/main" id="{BA997C1F-EC2C-4849-B5C0-52CF8AD1E713}"/>
                </a:ext>
              </a:extLst>
            </p:cNvPr>
            <p:cNvGrpSpPr/>
            <p:nvPr/>
          </p:nvGrpSpPr>
          <p:grpSpPr>
            <a:xfrm>
              <a:off x="5468115" y="1038420"/>
              <a:ext cx="1122276" cy="709658"/>
              <a:chOff x="5468115" y="1038420"/>
              <a:chExt cx="1122276" cy="709658"/>
            </a:xfrm>
          </p:grpSpPr>
          <p:sp>
            <p:nvSpPr>
              <p:cNvPr id="7" name="任意多边形: 形状 6">
                <a:extLst>
                  <a:ext uri="{FF2B5EF4-FFF2-40B4-BE49-F238E27FC236}">
                    <a16:creationId xmlns:a16="http://schemas.microsoft.com/office/drawing/2014/main" id="{74861723-98BF-47E2-A4BC-183665B4C2E6}"/>
                  </a:ext>
                </a:extLst>
              </p:cNvPr>
              <p:cNvSpPr/>
              <p:nvPr/>
            </p:nvSpPr>
            <p:spPr>
              <a:xfrm>
                <a:off x="6196967" y="1120265"/>
                <a:ext cx="393424" cy="38019"/>
              </a:xfrm>
              <a:custGeom>
                <a:avLst/>
                <a:gdLst>
                  <a:gd name="connsiteX0" fmla="*/ 0 w 494414"/>
                  <a:gd name="connsiteY0" fmla="*/ 37367 h 49319"/>
                  <a:gd name="connsiteX1" fmla="*/ 138224 w 494414"/>
                  <a:gd name="connsiteY1" fmla="*/ 48000 h 49319"/>
                  <a:gd name="connsiteX2" fmla="*/ 265814 w 494414"/>
                  <a:gd name="connsiteY2" fmla="*/ 10786 h 49319"/>
                  <a:gd name="connsiteX3" fmla="*/ 409354 w 494414"/>
                  <a:gd name="connsiteY3" fmla="*/ 153 h 49319"/>
                  <a:gd name="connsiteX4" fmla="*/ 494414 w 494414"/>
                  <a:gd name="connsiteY4" fmla="*/ 5469 h 4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14" h="49319">
                    <a:moveTo>
                      <a:pt x="0" y="37367"/>
                    </a:moveTo>
                    <a:cubicBezTo>
                      <a:pt x="46961" y="44898"/>
                      <a:pt x="93922" y="52430"/>
                      <a:pt x="138224" y="48000"/>
                    </a:cubicBezTo>
                    <a:cubicBezTo>
                      <a:pt x="182526" y="43570"/>
                      <a:pt x="220626" y="18760"/>
                      <a:pt x="265814" y="10786"/>
                    </a:cubicBezTo>
                    <a:cubicBezTo>
                      <a:pt x="311002" y="2811"/>
                      <a:pt x="371254" y="1039"/>
                      <a:pt x="409354" y="153"/>
                    </a:cubicBezTo>
                    <a:cubicBezTo>
                      <a:pt x="447454" y="-733"/>
                      <a:pt x="470934" y="2368"/>
                      <a:pt x="494414" y="5469"/>
                    </a:cubicBezTo>
                  </a:path>
                </a:pathLst>
              </a:custGeom>
              <a:noFill/>
              <a:ln w="190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69618102-1313-47B6-A032-F0B39539EFF6}"/>
                  </a:ext>
                </a:extLst>
              </p:cNvPr>
              <p:cNvSpPr/>
              <p:nvPr/>
            </p:nvSpPr>
            <p:spPr>
              <a:xfrm>
                <a:off x="5468115" y="1120383"/>
                <a:ext cx="592722" cy="627695"/>
              </a:xfrm>
              <a:custGeom>
                <a:avLst/>
                <a:gdLst>
                  <a:gd name="connsiteX0" fmla="*/ 744871 w 744871"/>
                  <a:gd name="connsiteY0" fmla="*/ 0 h 877186"/>
                  <a:gd name="connsiteX1" fmla="*/ 431211 w 744871"/>
                  <a:gd name="connsiteY1" fmla="*/ 127590 h 877186"/>
                  <a:gd name="connsiteX2" fmla="*/ 191978 w 744871"/>
                  <a:gd name="connsiteY2" fmla="*/ 271130 h 877186"/>
                  <a:gd name="connsiteX3" fmla="*/ 21857 w 744871"/>
                  <a:gd name="connsiteY3" fmla="*/ 409353 h 877186"/>
                  <a:gd name="connsiteX4" fmla="*/ 592 w 744871"/>
                  <a:gd name="connsiteY4" fmla="*/ 526311 h 877186"/>
                  <a:gd name="connsiteX5" fmla="*/ 5908 w 744871"/>
                  <a:gd name="connsiteY5" fmla="*/ 595423 h 877186"/>
                  <a:gd name="connsiteX6" fmla="*/ 5908 w 744871"/>
                  <a:gd name="connsiteY6" fmla="*/ 733646 h 877186"/>
                  <a:gd name="connsiteX7" fmla="*/ 53755 w 744871"/>
                  <a:gd name="connsiteY7" fmla="*/ 818707 h 877186"/>
                  <a:gd name="connsiteX8" fmla="*/ 96285 w 744871"/>
                  <a:gd name="connsiteY8" fmla="*/ 855920 h 877186"/>
                  <a:gd name="connsiteX9" fmla="*/ 223876 w 744871"/>
                  <a:gd name="connsiteY9" fmla="*/ 877186 h 877186"/>
                  <a:gd name="connsiteX10" fmla="*/ 245141 w 744871"/>
                  <a:gd name="connsiteY10" fmla="*/ 855920 h 87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4871" h="877186">
                    <a:moveTo>
                      <a:pt x="744871" y="0"/>
                    </a:moveTo>
                    <a:cubicBezTo>
                      <a:pt x="634115" y="41201"/>
                      <a:pt x="523360" y="82402"/>
                      <a:pt x="431211" y="127590"/>
                    </a:cubicBezTo>
                    <a:cubicBezTo>
                      <a:pt x="339062" y="172778"/>
                      <a:pt x="260204" y="224170"/>
                      <a:pt x="191978" y="271130"/>
                    </a:cubicBezTo>
                    <a:cubicBezTo>
                      <a:pt x="123752" y="318091"/>
                      <a:pt x="53755" y="366823"/>
                      <a:pt x="21857" y="409353"/>
                    </a:cubicBezTo>
                    <a:cubicBezTo>
                      <a:pt x="-10041" y="451883"/>
                      <a:pt x="3250" y="495299"/>
                      <a:pt x="592" y="526311"/>
                    </a:cubicBezTo>
                    <a:cubicBezTo>
                      <a:pt x="-2066" y="557323"/>
                      <a:pt x="5022" y="560867"/>
                      <a:pt x="5908" y="595423"/>
                    </a:cubicBezTo>
                    <a:cubicBezTo>
                      <a:pt x="6794" y="629979"/>
                      <a:pt x="-2066" y="696432"/>
                      <a:pt x="5908" y="733646"/>
                    </a:cubicBezTo>
                    <a:cubicBezTo>
                      <a:pt x="13882" y="770860"/>
                      <a:pt x="38692" y="798328"/>
                      <a:pt x="53755" y="818707"/>
                    </a:cubicBezTo>
                    <a:cubicBezTo>
                      <a:pt x="68818" y="839086"/>
                      <a:pt x="67931" y="846174"/>
                      <a:pt x="96285" y="855920"/>
                    </a:cubicBezTo>
                    <a:cubicBezTo>
                      <a:pt x="124638" y="865667"/>
                      <a:pt x="199067" y="877186"/>
                      <a:pt x="223876" y="877186"/>
                    </a:cubicBezTo>
                    <a:cubicBezTo>
                      <a:pt x="248685" y="877186"/>
                      <a:pt x="246913" y="866553"/>
                      <a:pt x="245141" y="855920"/>
                    </a:cubicBezTo>
                  </a:path>
                </a:pathLst>
              </a:custGeom>
              <a:noFill/>
              <a:ln w="190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1418A51C-B928-4131-A1DC-4184AF156435}"/>
                  </a:ext>
                </a:extLst>
              </p:cNvPr>
              <p:cNvSpPr/>
              <p:nvPr/>
            </p:nvSpPr>
            <p:spPr>
              <a:xfrm>
                <a:off x="6060835" y="1038420"/>
                <a:ext cx="395729" cy="672098"/>
              </a:xfrm>
              <a:custGeom>
                <a:avLst/>
                <a:gdLst>
                  <a:gd name="connsiteX0" fmla="*/ 0 w 536944"/>
                  <a:gd name="connsiteY0" fmla="*/ 871869 h 871869"/>
                  <a:gd name="connsiteX1" fmla="*/ 95693 w 536944"/>
                  <a:gd name="connsiteY1" fmla="*/ 850604 h 871869"/>
                  <a:gd name="connsiteX2" fmla="*/ 164805 w 536944"/>
                  <a:gd name="connsiteY2" fmla="*/ 797441 h 871869"/>
                  <a:gd name="connsiteX3" fmla="*/ 191386 w 536944"/>
                  <a:gd name="connsiteY3" fmla="*/ 760227 h 871869"/>
                  <a:gd name="connsiteX4" fmla="*/ 233916 w 536944"/>
                  <a:gd name="connsiteY4" fmla="*/ 600739 h 871869"/>
                  <a:gd name="connsiteX5" fmla="*/ 281763 w 536944"/>
                  <a:gd name="connsiteY5" fmla="*/ 324293 h 871869"/>
                  <a:gd name="connsiteX6" fmla="*/ 303028 w 536944"/>
                  <a:gd name="connsiteY6" fmla="*/ 233916 h 871869"/>
                  <a:gd name="connsiteX7" fmla="*/ 329609 w 536944"/>
                  <a:gd name="connsiteY7" fmla="*/ 196702 h 871869"/>
                  <a:gd name="connsiteX8" fmla="*/ 473149 w 536944"/>
                  <a:gd name="connsiteY8" fmla="*/ 42530 h 871869"/>
                  <a:gd name="connsiteX9" fmla="*/ 536944 w 536944"/>
                  <a:gd name="connsiteY9" fmla="*/ 0 h 8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944" h="871869">
                    <a:moveTo>
                      <a:pt x="0" y="871869"/>
                    </a:moveTo>
                    <a:cubicBezTo>
                      <a:pt x="34113" y="867439"/>
                      <a:pt x="68226" y="863009"/>
                      <a:pt x="95693" y="850604"/>
                    </a:cubicBezTo>
                    <a:cubicBezTo>
                      <a:pt x="123160" y="838199"/>
                      <a:pt x="148856" y="812504"/>
                      <a:pt x="164805" y="797441"/>
                    </a:cubicBezTo>
                    <a:cubicBezTo>
                      <a:pt x="180754" y="782378"/>
                      <a:pt x="179868" y="793011"/>
                      <a:pt x="191386" y="760227"/>
                    </a:cubicBezTo>
                    <a:cubicBezTo>
                      <a:pt x="202904" y="727443"/>
                      <a:pt x="218853" y="673395"/>
                      <a:pt x="233916" y="600739"/>
                    </a:cubicBezTo>
                    <a:cubicBezTo>
                      <a:pt x="248979" y="528083"/>
                      <a:pt x="270244" y="385430"/>
                      <a:pt x="281763" y="324293"/>
                    </a:cubicBezTo>
                    <a:cubicBezTo>
                      <a:pt x="293282" y="263156"/>
                      <a:pt x="295054" y="255181"/>
                      <a:pt x="303028" y="233916"/>
                    </a:cubicBezTo>
                    <a:cubicBezTo>
                      <a:pt x="311002" y="212651"/>
                      <a:pt x="301256" y="228600"/>
                      <a:pt x="329609" y="196702"/>
                    </a:cubicBezTo>
                    <a:cubicBezTo>
                      <a:pt x="357963" y="164804"/>
                      <a:pt x="438593" y="75313"/>
                      <a:pt x="473149" y="42530"/>
                    </a:cubicBezTo>
                    <a:cubicBezTo>
                      <a:pt x="507705" y="9747"/>
                      <a:pt x="522324" y="4873"/>
                      <a:pt x="536944" y="0"/>
                    </a:cubicBezTo>
                  </a:path>
                </a:pathLst>
              </a:custGeom>
              <a:noFill/>
              <a:ln w="190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a:extLst>
                <a:ext uri="{FF2B5EF4-FFF2-40B4-BE49-F238E27FC236}">
                  <a16:creationId xmlns:a16="http://schemas.microsoft.com/office/drawing/2014/main" id="{41E19ED3-D277-404A-BF99-1B98921C0F86}"/>
                </a:ext>
              </a:extLst>
            </p:cNvPr>
            <p:cNvCxnSpPr/>
            <p:nvPr/>
          </p:nvCxnSpPr>
          <p:spPr>
            <a:xfrm>
              <a:off x="6300192" y="1101832"/>
              <a:ext cx="72008" cy="810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椭圆 2">
            <a:extLst>
              <a:ext uri="{FF2B5EF4-FFF2-40B4-BE49-F238E27FC236}">
                <a16:creationId xmlns:a16="http://schemas.microsoft.com/office/drawing/2014/main" id="{68DBF347-B3AE-802D-7088-31A310910A21}"/>
              </a:ext>
            </a:extLst>
          </p:cNvPr>
          <p:cNvSpPr/>
          <p:nvPr/>
        </p:nvSpPr>
        <p:spPr>
          <a:xfrm>
            <a:off x="5657893" y="1024088"/>
            <a:ext cx="320438" cy="252942"/>
          </a:xfrm>
          <a:prstGeom prst="ellipse">
            <a:avLst/>
          </a:prstGeom>
          <a:solidFill>
            <a:srgbClr val="C0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901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D950E688-7748-46C3-A26F-1540B4EF6221}"/>
              </a:ext>
            </a:extLst>
          </p:cNvPr>
          <p:cNvPicPr>
            <a:picLocks noChangeAspect="1"/>
          </p:cNvPicPr>
          <p:nvPr/>
        </p:nvPicPr>
        <p:blipFill rotWithShape="1">
          <a:blip r:embed="rId3"/>
          <a:srcRect l="11019" t="19496" r="31105" b="30902"/>
          <a:stretch/>
        </p:blipFill>
        <p:spPr>
          <a:xfrm>
            <a:off x="3715295" y="176965"/>
            <a:ext cx="3940206" cy="2251546"/>
          </a:xfrm>
          <a:prstGeom prst="rect">
            <a:avLst/>
          </a:prstGeom>
        </p:spPr>
      </p:pic>
      <p:sp>
        <p:nvSpPr>
          <p:cNvPr id="4101" name="内容占位符 2"/>
          <p:cNvSpPr>
            <a:spLocks noGrp="1"/>
          </p:cNvSpPr>
          <p:nvPr>
            <p:ph idx="4294967295"/>
          </p:nvPr>
        </p:nvSpPr>
        <p:spPr>
          <a:xfrm>
            <a:off x="318570" y="764704"/>
            <a:ext cx="8141862" cy="5588215"/>
          </a:xfrm>
        </p:spPr>
        <p:txBody>
          <a:bodyPr>
            <a:normAutofit/>
          </a:bodyPr>
          <a:lstStyle/>
          <a:p>
            <a:pPr algn="just" eaLnBrk="1" hangingPunct="1"/>
            <a:r>
              <a:rPr lang="zh-CN" altLang="en-US" sz="2400" b="1" dirty="0">
                <a:solidFill>
                  <a:srgbClr val="000099"/>
                </a:solidFill>
              </a:rPr>
              <a:t>离体蛙心的制备：</a:t>
            </a:r>
            <a:endParaRPr lang="en-US" altLang="zh-CN" sz="2400" b="1" dirty="0">
              <a:solidFill>
                <a:srgbClr val="000099"/>
              </a:solidFill>
            </a:endParaRPr>
          </a:p>
          <a:p>
            <a:pPr algn="just" eaLnBrk="1" hangingPunct="1"/>
            <a:endParaRPr lang="en-US" altLang="zh-CN" sz="2400" b="1" dirty="0"/>
          </a:p>
          <a:p>
            <a:pPr algn="just" eaLnBrk="1" hangingPunct="1"/>
            <a:endParaRPr lang="en-US" altLang="zh-CN" sz="2400" b="1" dirty="0"/>
          </a:p>
          <a:p>
            <a:pPr marL="342900" lvl="1" indent="-342900" algn="just" eaLnBrk="1" hangingPunct="1">
              <a:buFont typeface="Arial" charset="0"/>
              <a:buChar char="•"/>
            </a:pPr>
            <a:r>
              <a:rPr lang="zh-CN" altLang="en-US" sz="2400" b="1" dirty="0">
                <a:solidFill>
                  <a:srgbClr val="0000CC"/>
                </a:solidFill>
              </a:rPr>
              <a:t>插管</a:t>
            </a:r>
            <a:r>
              <a:rPr lang="zh-CN" altLang="en-US" sz="2400" b="1" dirty="0"/>
              <a:t>：</a:t>
            </a:r>
          </a:p>
          <a:p>
            <a:pPr marL="342900" lvl="1" indent="-342900" algn="just" eaLnBrk="1" hangingPunct="1"/>
            <a:r>
              <a:rPr lang="zh-CN" altLang="en-US" sz="2300" b="1" dirty="0">
                <a:solidFill>
                  <a:srgbClr val="7030A0"/>
                </a:solidFill>
              </a:rPr>
              <a:t>左肝静脉插管</a:t>
            </a:r>
            <a:r>
              <a:rPr lang="zh-CN" altLang="en-US" sz="2300" b="1" dirty="0"/>
              <a:t>：</a:t>
            </a:r>
            <a:r>
              <a:rPr lang="zh-CN" altLang="en-US" sz="2300" b="1" dirty="0">
                <a:solidFill>
                  <a:schemeClr val="tx1"/>
                </a:solidFill>
              </a:rPr>
              <a:t>在左右肝静脉和后腔静脉下穿线（与总结扎线同时穿入），</a:t>
            </a:r>
            <a:r>
              <a:rPr lang="zh-CN" altLang="en-US" sz="2300" b="1" dirty="0">
                <a:solidFill>
                  <a:srgbClr val="000099"/>
                </a:solidFill>
              </a:rPr>
              <a:t>打一个松结</a:t>
            </a:r>
            <a:r>
              <a:rPr lang="zh-CN" altLang="en-US" sz="2300" b="1" dirty="0">
                <a:solidFill>
                  <a:schemeClr val="tx1"/>
                </a:solidFill>
              </a:rPr>
              <a:t>，在左肝静脉远心端沿向心方向剪开一个楔形切口（大小约为管径的</a:t>
            </a:r>
            <a:r>
              <a:rPr lang="en-US" altLang="zh-CN" sz="2300" b="1" dirty="0">
                <a:solidFill>
                  <a:schemeClr val="tx1"/>
                </a:solidFill>
              </a:rPr>
              <a:t>1/2</a:t>
            </a:r>
            <a:r>
              <a:rPr lang="zh-CN" altLang="en-US" sz="2300" b="1" dirty="0">
                <a:solidFill>
                  <a:schemeClr val="tx1"/>
                </a:solidFill>
              </a:rPr>
              <a:t>），将装满灌流液的静脉插管（粗管）插入左肝静脉，见蛙心膨胀变白后结扎线扣。</a:t>
            </a:r>
            <a:r>
              <a:rPr lang="zh-CN" altLang="en-US" sz="2300" b="1" dirty="0">
                <a:solidFill>
                  <a:srgbClr val="0000CC"/>
                </a:solidFill>
              </a:rPr>
              <a:t>用灌流液将心脏内血液完全洗出</a:t>
            </a:r>
            <a:r>
              <a:rPr lang="zh-CN" altLang="en-US" sz="2300" b="1" dirty="0">
                <a:solidFill>
                  <a:schemeClr val="tx1"/>
                </a:solidFill>
              </a:rPr>
              <a:t>。</a:t>
            </a:r>
            <a:r>
              <a:rPr lang="zh-CN" altLang="en-US" sz="2300" b="1" dirty="0">
                <a:solidFill>
                  <a:schemeClr val="tx1"/>
                </a:solidFill>
                <a:latin typeface="宋体" charset="-122"/>
              </a:rPr>
              <a:t>④</a:t>
            </a:r>
            <a:endParaRPr lang="en-US" altLang="zh-CN" sz="2300" b="1" dirty="0">
              <a:solidFill>
                <a:schemeClr val="tx1"/>
              </a:solidFill>
              <a:latin typeface="宋体" charset="-122"/>
            </a:endParaRPr>
          </a:p>
          <a:p>
            <a:pPr marL="342900" lvl="1" indent="-342900" algn="just" eaLnBrk="1" hangingPunct="1"/>
            <a:r>
              <a:rPr lang="zh-CN" altLang="en-US" sz="2300" b="1" dirty="0">
                <a:solidFill>
                  <a:srgbClr val="7030A0"/>
                </a:solidFill>
              </a:rPr>
              <a:t>左主动脉插管</a:t>
            </a:r>
            <a:r>
              <a:rPr lang="zh-CN" altLang="en-US" sz="2300" b="1" dirty="0">
                <a:solidFill>
                  <a:schemeClr val="tx1"/>
                </a:solidFill>
              </a:rPr>
              <a:t>：在左主动脉弓下穿双线，远心端结扎固定，近心端线先</a:t>
            </a:r>
            <a:r>
              <a:rPr lang="zh-CN" altLang="en-US" sz="2300" b="1" dirty="0">
                <a:solidFill>
                  <a:srgbClr val="000099"/>
                </a:solidFill>
              </a:rPr>
              <a:t>打一个松结</a:t>
            </a:r>
            <a:r>
              <a:rPr lang="zh-CN" altLang="en-US" sz="2300" b="1" dirty="0">
                <a:solidFill>
                  <a:schemeClr val="tx1"/>
                </a:solidFill>
              </a:rPr>
              <a:t>，在动脉管壁远心端两线之间沿向心方向剪一个楔形切口（大小约为管径的</a:t>
            </a:r>
            <a:r>
              <a:rPr lang="en-US" altLang="zh-CN" sz="2300" b="1" dirty="0">
                <a:solidFill>
                  <a:schemeClr val="tx1"/>
                </a:solidFill>
              </a:rPr>
              <a:t>1/2</a:t>
            </a:r>
            <a:r>
              <a:rPr lang="zh-CN" altLang="en-US" sz="2300" b="1" dirty="0">
                <a:solidFill>
                  <a:schemeClr val="tx1"/>
                </a:solidFill>
              </a:rPr>
              <a:t>），插入动脉插管（细管），见有灌流液流出后结扎线扣，并</a:t>
            </a:r>
            <a:r>
              <a:rPr lang="zh-CN" altLang="en-US" sz="2300" b="1" dirty="0">
                <a:solidFill>
                  <a:srgbClr val="0000CC"/>
                </a:solidFill>
              </a:rPr>
              <a:t>固定于插管侧面的突起</a:t>
            </a:r>
            <a:r>
              <a:rPr lang="zh-CN" altLang="en-US" sz="2300" b="1" dirty="0">
                <a:solidFill>
                  <a:schemeClr val="tx1"/>
                </a:solidFill>
              </a:rPr>
              <a:t>上。</a:t>
            </a:r>
            <a:r>
              <a:rPr lang="zh-CN" altLang="en-US" sz="2300" b="1" dirty="0">
                <a:solidFill>
                  <a:srgbClr val="FF0000"/>
                </a:solidFill>
              </a:rPr>
              <a:t>注意动脉插管勿插入主动脉圆锥。</a:t>
            </a:r>
            <a:r>
              <a:rPr lang="zh-CN" altLang="en-US" sz="2300" b="1" dirty="0"/>
              <a:t>⑤</a:t>
            </a:r>
            <a:r>
              <a:rPr lang="zh-CN" altLang="en-US" sz="2300" b="1" dirty="0">
                <a:latin typeface="宋体" panose="02010600030101010101" pitchFamily="2" charset="-122"/>
                <a:ea typeface="宋体" panose="02010600030101010101" pitchFamily="2" charset="-122"/>
              </a:rPr>
              <a:t>⑥</a:t>
            </a:r>
            <a:endParaRPr lang="zh-CN" altLang="en-US" sz="2400" dirty="0"/>
          </a:p>
        </p:txBody>
      </p:sp>
      <p:sp>
        <p:nvSpPr>
          <p:cNvPr id="4102" name="Text Box 5"/>
          <p:cNvSpPr txBox="1">
            <a:spLocks noChangeArrowheads="1"/>
          </p:cNvSpPr>
          <p:nvPr/>
        </p:nvSpPr>
        <p:spPr bwMode="auto">
          <a:xfrm>
            <a:off x="7819901" y="476672"/>
            <a:ext cx="492443" cy="186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000" b="1" dirty="0">
                <a:latin typeface="黑体" panose="02010609060101010101" pitchFamily="49" charset="-122"/>
                <a:ea typeface="黑体" panose="02010609060101010101" pitchFamily="49" charset="-122"/>
              </a:rPr>
              <a:t>蟾蜍心脏示意图</a:t>
            </a:r>
          </a:p>
        </p:txBody>
      </p:sp>
      <p:grpSp>
        <p:nvGrpSpPr>
          <p:cNvPr id="8" name="组合 7">
            <a:extLst>
              <a:ext uri="{FF2B5EF4-FFF2-40B4-BE49-F238E27FC236}">
                <a16:creationId xmlns:a16="http://schemas.microsoft.com/office/drawing/2014/main" id="{2F67FA05-0D49-4B74-95FE-8F3982351C09}"/>
              </a:ext>
            </a:extLst>
          </p:cNvPr>
          <p:cNvGrpSpPr/>
          <p:nvPr/>
        </p:nvGrpSpPr>
        <p:grpSpPr>
          <a:xfrm>
            <a:off x="5613390" y="902911"/>
            <a:ext cx="176078" cy="215924"/>
            <a:chOff x="5434719" y="1034403"/>
            <a:chExt cx="176078" cy="215924"/>
          </a:xfrm>
        </p:grpSpPr>
        <p:cxnSp>
          <p:nvCxnSpPr>
            <p:cNvPr id="9" name="直接连接符 8">
              <a:extLst>
                <a:ext uri="{FF2B5EF4-FFF2-40B4-BE49-F238E27FC236}">
                  <a16:creationId xmlns:a16="http://schemas.microsoft.com/office/drawing/2014/main" id="{E01C13FE-B911-4881-8F44-BFA98AB01EFA}"/>
                </a:ext>
              </a:extLst>
            </p:cNvPr>
            <p:cNvCxnSpPr/>
            <p:nvPr/>
          </p:nvCxnSpPr>
          <p:spPr>
            <a:xfrm flipH="1">
              <a:off x="5538789" y="1101832"/>
              <a:ext cx="72008" cy="148495"/>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83335C6-06DB-4E91-8BEC-48B43A539002}"/>
                </a:ext>
              </a:extLst>
            </p:cNvPr>
            <p:cNvCxnSpPr/>
            <p:nvPr/>
          </p:nvCxnSpPr>
          <p:spPr>
            <a:xfrm flipH="1">
              <a:off x="5434719" y="1034403"/>
              <a:ext cx="72008" cy="148495"/>
            </a:xfrm>
            <a:prstGeom prst="line">
              <a:avLst/>
            </a:prstGeom>
            <a:ln w="25400">
              <a:solidFill>
                <a:srgbClr val="000099"/>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2813B0A-408E-4E25-B57F-2B30418FD647}"/>
              </a:ext>
            </a:extLst>
          </p:cNvPr>
          <p:cNvGrpSpPr/>
          <p:nvPr/>
        </p:nvGrpSpPr>
        <p:grpSpPr>
          <a:xfrm>
            <a:off x="5613390" y="830575"/>
            <a:ext cx="176078" cy="322879"/>
            <a:chOff x="5434719" y="962067"/>
            <a:chExt cx="176078" cy="322879"/>
          </a:xfrm>
        </p:grpSpPr>
        <p:cxnSp>
          <p:nvCxnSpPr>
            <p:cNvPr id="12" name="直接连接符 11">
              <a:extLst>
                <a:ext uri="{FF2B5EF4-FFF2-40B4-BE49-F238E27FC236}">
                  <a16:creationId xmlns:a16="http://schemas.microsoft.com/office/drawing/2014/main" id="{2373618D-EA40-4539-8DFE-66BBD12E22FC}"/>
                </a:ext>
              </a:extLst>
            </p:cNvPr>
            <p:cNvCxnSpPr/>
            <p:nvPr/>
          </p:nvCxnSpPr>
          <p:spPr>
            <a:xfrm flipH="1">
              <a:off x="5434719" y="980728"/>
              <a:ext cx="176078" cy="288032"/>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AD59853-D594-4FDF-94EC-5D52D2061BA9}"/>
                </a:ext>
              </a:extLst>
            </p:cNvPr>
            <p:cNvCxnSpPr>
              <a:cxnSpLocks/>
            </p:cNvCxnSpPr>
            <p:nvPr/>
          </p:nvCxnSpPr>
          <p:spPr>
            <a:xfrm flipH="1">
              <a:off x="5485193" y="962067"/>
              <a:ext cx="83859" cy="322879"/>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CFE5CFAB-A125-486E-BB83-A4ACB43CB869}"/>
              </a:ext>
            </a:extLst>
          </p:cNvPr>
          <p:cNvGrpSpPr/>
          <p:nvPr/>
        </p:nvGrpSpPr>
        <p:grpSpPr>
          <a:xfrm>
            <a:off x="5646786" y="906928"/>
            <a:ext cx="1122276" cy="709658"/>
            <a:chOff x="5468115" y="1038420"/>
            <a:chExt cx="1122276" cy="709658"/>
          </a:xfrm>
        </p:grpSpPr>
        <p:grpSp>
          <p:nvGrpSpPr>
            <p:cNvPr id="15" name="组合 14">
              <a:extLst>
                <a:ext uri="{FF2B5EF4-FFF2-40B4-BE49-F238E27FC236}">
                  <a16:creationId xmlns:a16="http://schemas.microsoft.com/office/drawing/2014/main" id="{21CB9E0E-E680-4DB3-8F40-E584D7E21B4F}"/>
                </a:ext>
              </a:extLst>
            </p:cNvPr>
            <p:cNvGrpSpPr/>
            <p:nvPr/>
          </p:nvGrpSpPr>
          <p:grpSpPr>
            <a:xfrm>
              <a:off x="5468115" y="1038420"/>
              <a:ext cx="1122276" cy="709658"/>
              <a:chOff x="5468115" y="1038420"/>
              <a:chExt cx="1122276" cy="709658"/>
            </a:xfrm>
          </p:grpSpPr>
          <p:sp>
            <p:nvSpPr>
              <p:cNvPr id="17" name="任意多边形: 形状 16">
                <a:extLst>
                  <a:ext uri="{FF2B5EF4-FFF2-40B4-BE49-F238E27FC236}">
                    <a16:creationId xmlns:a16="http://schemas.microsoft.com/office/drawing/2014/main" id="{4E817692-8800-488A-8032-48327E3A19D6}"/>
                  </a:ext>
                </a:extLst>
              </p:cNvPr>
              <p:cNvSpPr/>
              <p:nvPr/>
            </p:nvSpPr>
            <p:spPr>
              <a:xfrm>
                <a:off x="6196967" y="1120265"/>
                <a:ext cx="393424" cy="38019"/>
              </a:xfrm>
              <a:custGeom>
                <a:avLst/>
                <a:gdLst>
                  <a:gd name="connsiteX0" fmla="*/ 0 w 494414"/>
                  <a:gd name="connsiteY0" fmla="*/ 37367 h 49319"/>
                  <a:gd name="connsiteX1" fmla="*/ 138224 w 494414"/>
                  <a:gd name="connsiteY1" fmla="*/ 48000 h 49319"/>
                  <a:gd name="connsiteX2" fmla="*/ 265814 w 494414"/>
                  <a:gd name="connsiteY2" fmla="*/ 10786 h 49319"/>
                  <a:gd name="connsiteX3" fmla="*/ 409354 w 494414"/>
                  <a:gd name="connsiteY3" fmla="*/ 153 h 49319"/>
                  <a:gd name="connsiteX4" fmla="*/ 494414 w 494414"/>
                  <a:gd name="connsiteY4" fmla="*/ 5469 h 4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14" h="49319">
                    <a:moveTo>
                      <a:pt x="0" y="37367"/>
                    </a:moveTo>
                    <a:cubicBezTo>
                      <a:pt x="46961" y="44898"/>
                      <a:pt x="93922" y="52430"/>
                      <a:pt x="138224" y="48000"/>
                    </a:cubicBezTo>
                    <a:cubicBezTo>
                      <a:pt x="182526" y="43570"/>
                      <a:pt x="220626" y="18760"/>
                      <a:pt x="265814" y="10786"/>
                    </a:cubicBezTo>
                    <a:cubicBezTo>
                      <a:pt x="311002" y="2811"/>
                      <a:pt x="371254" y="1039"/>
                      <a:pt x="409354" y="153"/>
                    </a:cubicBezTo>
                    <a:cubicBezTo>
                      <a:pt x="447454" y="-733"/>
                      <a:pt x="470934" y="2368"/>
                      <a:pt x="494414" y="5469"/>
                    </a:cubicBezTo>
                  </a:path>
                </a:pathLst>
              </a:custGeom>
              <a:noFill/>
              <a:ln w="1905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A4D4A726-C97D-4872-9BBB-674EA81CA8B3}"/>
                  </a:ext>
                </a:extLst>
              </p:cNvPr>
              <p:cNvSpPr/>
              <p:nvPr/>
            </p:nvSpPr>
            <p:spPr>
              <a:xfrm>
                <a:off x="5468115" y="1120383"/>
                <a:ext cx="592722" cy="627695"/>
              </a:xfrm>
              <a:custGeom>
                <a:avLst/>
                <a:gdLst>
                  <a:gd name="connsiteX0" fmla="*/ 744871 w 744871"/>
                  <a:gd name="connsiteY0" fmla="*/ 0 h 877186"/>
                  <a:gd name="connsiteX1" fmla="*/ 431211 w 744871"/>
                  <a:gd name="connsiteY1" fmla="*/ 127590 h 877186"/>
                  <a:gd name="connsiteX2" fmla="*/ 191978 w 744871"/>
                  <a:gd name="connsiteY2" fmla="*/ 271130 h 877186"/>
                  <a:gd name="connsiteX3" fmla="*/ 21857 w 744871"/>
                  <a:gd name="connsiteY3" fmla="*/ 409353 h 877186"/>
                  <a:gd name="connsiteX4" fmla="*/ 592 w 744871"/>
                  <a:gd name="connsiteY4" fmla="*/ 526311 h 877186"/>
                  <a:gd name="connsiteX5" fmla="*/ 5908 w 744871"/>
                  <a:gd name="connsiteY5" fmla="*/ 595423 h 877186"/>
                  <a:gd name="connsiteX6" fmla="*/ 5908 w 744871"/>
                  <a:gd name="connsiteY6" fmla="*/ 733646 h 877186"/>
                  <a:gd name="connsiteX7" fmla="*/ 53755 w 744871"/>
                  <a:gd name="connsiteY7" fmla="*/ 818707 h 877186"/>
                  <a:gd name="connsiteX8" fmla="*/ 96285 w 744871"/>
                  <a:gd name="connsiteY8" fmla="*/ 855920 h 877186"/>
                  <a:gd name="connsiteX9" fmla="*/ 223876 w 744871"/>
                  <a:gd name="connsiteY9" fmla="*/ 877186 h 877186"/>
                  <a:gd name="connsiteX10" fmla="*/ 245141 w 744871"/>
                  <a:gd name="connsiteY10" fmla="*/ 855920 h 87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4871" h="877186">
                    <a:moveTo>
                      <a:pt x="744871" y="0"/>
                    </a:moveTo>
                    <a:cubicBezTo>
                      <a:pt x="634115" y="41201"/>
                      <a:pt x="523360" y="82402"/>
                      <a:pt x="431211" y="127590"/>
                    </a:cubicBezTo>
                    <a:cubicBezTo>
                      <a:pt x="339062" y="172778"/>
                      <a:pt x="260204" y="224170"/>
                      <a:pt x="191978" y="271130"/>
                    </a:cubicBezTo>
                    <a:cubicBezTo>
                      <a:pt x="123752" y="318091"/>
                      <a:pt x="53755" y="366823"/>
                      <a:pt x="21857" y="409353"/>
                    </a:cubicBezTo>
                    <a:cubicBezTo>
                      <a:pt x="-10041" y="451883"/>
                      <a:pt x="3250" y="495299"/>
                      <a:pt x="592" y="526311"/>
                    </a:cubicBezTo>
                    <a:cubicBezTo>
                      <a:pt x="-2066" y="557323"/>
                      <a:pt x="5022" y="560867"/>
                      <a:pt x="5908" y="595423"/>
                    </a:cubicBezTo>
                    <a:cubicBezTo>
                      <a:pt x="6794" y="629979"/>
                      <a:pt x="-2066" y="696432"/>
                      <a:pt x="5908" y="733646"/>
                    </a:cubicBezTo>
                    <a:cubicBezTo>
                      <a:pt x="13882" y="770860"/>
                      <a:pt x="38692" y="798328"/>
                      <a:pt x="53755" y="818707"/>
                    </a:cubicBezTo>
                    <a:cubicBezTo>
                      <a:pt x="68818" y="839086"/>
                      <a:pt x="67931" y="846174"/>
                      <a:pt x="96285" y="855920"/>
                    </a:cubicBezTo>
                    <a:cubicBezTo>
                      <a:pt x="124638" y="865667"/>
                      <a:pt x="199067" y="877186"/>
                      <a:pt x="223876" y="877186"/>
                    </a:cubicBezTo>
                    <a:cubicBezTo>
                      <a:pt x="248685" y="877186"/>
                      <a:pt x="246913" y="866553"/>
                      <a:pt x="245141" y="855920"/>
                    </a:cubicBezTo>
                  </a:path>
                </a:pathLst>
              </a:custGeom>
              <a:noFill/>
              <a:ln w="1905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43B450EE-3F80-4184-A1CE-9F0B32D5C308}"/>
                  </a:ext>
                </a:extLst>
              </p:cNvPr>
              <p:cNvSpPr/>
              <p:nvPr/>
            </p:nvSpPr>
            <p:spPr>
              <a:xfrm>
                <a:off x="6060835" y="1038420"/>
                <a:ext cx="395729" cy="672098"/>
              </a:xfrm>
              <a:custGeom>
                <a:avLst/>
                <a:gdLst>
                  <a:gd name="connsiteX0" fmla="*/ 0 w 536944"/>
                  <a:gd name="connsiteY0" fmla="*/ 871869 h 871869"/>
                  <a:gd name="connsiteX1" fmla="*/ 95693 w 536944"/>
                  <a:gd name="connsiteY1" fmla="*/ 850604 h 871869"/>
                  <a:gd name="connsiteX2" fmla="*/ 164805 w 536944"/>
                  <a:gd name="connsiteY2" fmla="*/ 797441 h 871869"/>
                  <a:gd name="connsiteX3" fmla="*/ 191386 w 536944"/>
                  <a:gd name="connsiteY3" fmla="*/ 760227 h 871869"/>
                  <a:gd name="connsiteX4" fmla="*/ 233916 w 536944"/>
                  <a:gd name="connsiteY4" fmla="*/ 600739 h 871869"/>
                  <a:gd name="connsiteX5" fmla="*/ 281763 w 536944"/>
                  <a:gd name="connsiteY5" fmla="*/ 324293 h 871869"/>
                  <a:gd name="connsiteX6" fmla="*/ 303028 w 536944"/>
                  <a:gd name="connsiteY6" fmla="*/ 233916 h 871869"/>
                  <a:gd name="connsiteX7" fmla="*/ 329609 w 536944"/>
                  <a:gd name="connsiteY7" fmla="*/ 196702 h 871869"/>
                  <a:gd name="connsiteX8" fmla="*/ 473149 w 536944"/>
                  <a:gd name="connsiteY8" fmla="*/ 42530 h 871869"/>
                  <a:gd name="connsiteX9" fmla="*/ 536944 w 536944"/>
                  <a:gd name="connsiteY9" fmla="*/ 0 h 8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944" h="871869">
                    <a:moveTo>
                      <a:pt x="0" y="871869"/>
                    </a:moveTo>
                    <a:cubicBezTo>
                      <a:pt x="34113" y="867439"/>
                      <a:pt x="68226" y="863009"/>
                      <a:pt x="95693" y="850604"/>
                    </a:cubicBezTo>
                    <a:cubicBezTo>
                      <a:pt x="123160" y="838199"/>
                      <a:pt x="148856" y="812504"/>
                      <a:pt x="164805" y="797441"/>
                    </a:cubicBezTo>
                    <a:cubicBezTo>
                      <a:pt x="180754" y="782378"/>
                      <a:pt x="179868" y="793011"/>
                      <a:pt x="191386" y="760227"/>
                    </a:cubicBezTo>
                    <a:cubicBezTo>
                      <a:pt x="202904" y="727443"/>
                      <a:pt x="218853" y="673395"/>
                      <a:pt x="233916" y="600739"/>
                    </a:cubicBezTo>
                    <a:cubicBezTo>
                      <a:pt x="248979" y="528083"/>
                      <a:pt x="270244" y="385430"/>
                      <a:pt x="281763" y="324293"/>
                    </a:cubicBezTo>
                    <a:cubicBezTo>
                      <a:pt x="293282" y="263156"/>
                      <a:pt x="295054" y="255181"/>
                      <a:pt x="303028" y="233916"/>
                    </a:cubicBezTo>
                    <a:cubicBezTo>
                      <a:pt x="311002" y="212651"/>
                      <a:pt x="301256" y="228600"/>
                      <a:pt x="329609" y="196702"/>
                    </a:cubicBezTo>
                    <a:cubicBezTo>
                      <a:pt x="357963" y="164804"/>
                      <a:pt x="438593" y="75313"/>
                      <a:pt x="473149" y="42530"/>
                    </a:cubicBezTo>
                    <a:cubicBezTo>
                      <a:pt x="507705" y="9747"/>
                      <a:pt x="522324" y="4873"/>
                      <a:pt x="536944" y="0"/>
                    </a:cubicBezTo>
                  </a:path>
                </a:pathLst>
              </a:custGeom>
              <a:noFill/>
              <a:ln w="1905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5">
              <a:extLst>
                <a:ext uri="{FF2B5EF4-FFF2-40B4-BE49-F238E27FC236}">
                  <a16:creationId xmlns:a16="http://schemas.microsoft.com/office/drawing/2014/main" id="{1024C23C-50F7-407F-A721-50331FE1A483}"/>
                </a:ext>
              </a:extLst>
            </p:cNvPr>
            <p:cNvCxnSpPr/>
            <p:nvPr/>
          </p:nvCxnSpPr>
          <p:spPr>
            <a:xfrm>
              <a:off x="6300192" y="1101832"/>
              <a:ext cx="72008" cy="8106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 name="椭圆 1">
            <a:extLst>
              <a:ext uri="{FF2B5EF4-FFF2-40B4-BE49-F238E27FC236}">
                <a16:creationId xmlns:a16="http://schemas.microsoft.com/office/drawing/2014/main" id="{160F1288-383D-F429-9EE2-4EB8C3D5A9F1}"/>
              </a:ext>
            </a:extLst>
          </p:cNvPr>
          <p:cNvSpPr/>
          <p:nvPr/>
        </p:nvSpPr>
        <p:spPr>
          <a:xfrm>
            <a:off x="5842331" y="878108"/>
            <a:ext cx="320438" cy="252942"/>
          </a:xfrm>
          <a:prstGeom prst="ellipse">
            <a:avLst/>
          </a:prstGeom>
          <a:solidFill>
            <a:srgbClr val="C0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2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descr="E:\2010\teaching\physiology\2010课件\DSC01259.JPG"/>
          <p:cNvPicPr>
            <a:picLocks noChangeAspect="1" noChangeArrowheads="1"/>
          </p:cNvPicPr>
          <p:nvPr/>
        </p:nvPicPr>
        <p:blipFill rotWithShape="1">
          <a:blip r:embed="rId3">
            <a:lum bright="16000" contrast="36000"/>
            <a:extLst>
              <a:ext uri="{28A0092B-C50C-407E-A947-70E740481C1C}">
                <a14:useLocalDpi xmlns:a14="http://schemas.microsoft.com/office/drawing/2010/main" val="0"/>
              </a:ext>
            </a:extLst>
          </a:blip>
          <a:srcRect l="16936" t="39133" r="18172" b="12"/>
          <a:stretch/>
        </p:blipFill>
        <p:spPr bwMode="auto">
          <a:xfrm>
            <a:off x="1353040" y="382374"/>
            <a:ext cx="4875144" cy="276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6372200" y="2060848"/>
            <a:ext cx="1731564" cy="461665"/>
          </a:xfrm>
          <a:prstGeom prst="rect">
            <a:avLst/>
          </a:prstGeom>
          <a:noFill/>
          <a:ln>
            <a:noFill/>
          </a:ln>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dirty="0">
                <a:solidFill>
                  <a:srgbClr val="7030A0"/>
                </a:solidFill>
                <a:latin typeface="黑体" panose="02010600030101010101" pitchFamily="2" charset="-122"/>
                <a:ea typeface="黑体" panose="02010600030101010101" pitchFamily="2" charset="-122"/>
              </a:rPr>
              <a:t>持钳打结法</a:t>
            </a:r>
          </a:p>
        </p:txBody>
      </p:sp>
      <p:graphicFrame>
        <p:nvGraphicFramePr>
          <p:cNvPr id="5" name="对象 4">
            <a:extLst>
              <a:ext uri="{FF2B5EF4-FFF2-40B4-BE49-F238E27FC236}">
                <a16:creationId xmlns:a16="http://schemas.microsoft.com/office/drawing/2014/main" id="{C573617B-7F65-E6D7-78E9-42DDC6AC07DD}"/>
              </a:ext>
            </a:extLst>
          </p:cNvPr>
          <p:cNvGraphicFramePr>
            <a:graphicFrameLocks noChangeAspect="1"/>
          </p:cNvGraphicFramePr>
          <p:nvPr>
            <p:extLst>
              <p:ext uri="{D42A27DB-BD31-4B8C-83A1-F6EECF244321}">
                <p14:modId xmlns:p14="http://schemas.microsoft.com/office/powerpoint/2010/main" val="54092606"/>
              </p:ext>
            </p:extLst>
          </p:nvPr>
        </p:nvGraphicFramePr>
        <p:xfrm>
          <a:off x="1559892" y="3505618"/>
          <a:ext cx="3261036" cy="1712954"/>
        </p:xfrm>
        <a:graphic>
          <a:graphicData uri="http://schemas.openxmlformats.org/presentationml/2006/ole">
            <mc:AlternateContent xmlns:mc="http://schemas.openxmlformats.org/markup-compatibility/2006">
              <mc:Choice xmlns:v="urn:schemas-microsoft-com:vml" Requires="v">
                <p:oleObj name="Image" r:id="rId4" imgW="19314000" imgH="10133280" progId="Photoshop.Image.10">
                  <p:embed/>
                </p:oleObj>
              </mc:Choice>
              <mc:Fallback>
                <p:oleObj name="Image" r:id="rId4" imgW="19314000" imgH="10133280" progId="Photoshop.Image.10">
                  <p:embed/>
                  <p:pic>
                    <p:nvPicPr>
                      <p:cNvPr id="2" name="对象 1">
                        <a:extLst>
                          <a:ext uri="{FF2B5EF4-FFF2-40B4-BE49-F238E27FC236}">
                            <a16:creationId xmlns:a16="http://schemas.microsoft.com/office/drawing/2014/main" id="{4848B06F-88EA-4669-A2FC-0EB406674917}"/>
                          </a:ext>
                        </a:extLst>
                      </p:cNvPr>
                      <p:cNvPicPr/>
                      <p:nvPr/>
                    </p:nvPicPr>
                    <p:blipFill>
                      <a:blip r:embed="rId5"/>
                      <a:stretch>
                        <a:fillRect/>
                      </a:stretch>
                    </p:blipFill>
                    <p:spPr>
                      <a:xfrm>
                        <a:off x="1559892" y="3505618"/>
                        <a:ext cx="3261036" cy="1712954"/>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6CBF9758-F04D-5C58-7DAD-D4DD83786909}"/>
              </a:ext>
            </a:extLst>
          </p:cNvPr>
          <p:cNvGraphicFramePr>
            <a:graphicFrameLocks noChangeAspect="1"/>
          </p:cNvGraphicFramePr>
          <p:nvPr>
            <p:extLst>
              <p:ext uri="{D42A27DB-BD31-4B8C-83A1-F6EECF244321}">
                <p14:modId xmlns:p14="http://schemas.microsoft.com/office/powerpoint/2010/main" val="126464247"/>
              </p:ext>
            </p:extLst>
          </p:nvPr>
        </p:nvGraphicFramePr>
        <p:xfrm>
          <a:off x="5580112" y="3546612"/>
          <a:ext cx="1744455" cy="1671960"/>
        </p:xfrm>
        <a:graphic>
          <a:graphicData uri="http://schemas.openxmlformats.org/presentationml/2006/ole">
            <mc:AlternateContent xmlns:mc="http://schemas.openxmlformats.org/markup-compatibility/2006">
              <mc:Choice xmlns:v="urn:schemas-microsoft-com:vml" Requires="v">
                <p:oleObj name="Image" r:id="rId6" imgW="21079080" imgH="20165040" progId="Photoshop.Image.10">
                  <p:embed/>
                </p:oleObj>
              </mc:Choice>
              <mc:Fallback>
                <p:oleObj name="Image" r:id="rId6" imgW="21079080" imgH="20165040" progId="Photoshop.Image.10">
                  <p:embed/>
                  <p:pic>
                    <p:nvPicPr>
                      <p:cNvPr id="3" name="对象 2">
                        <a:extLst>
                          <a:ext uri="{FF2B5EF4-FFF2-40B4-BE49-F238E27FC236}">
                            <a16:creationId xmlns:a16="http://schemas.microsoft.com/office/drawing/2014/main" id="{1D5D4133-C7E5-419D-9DD0-904A760F963D}"/>
                          </a:ext>
                        </a:extLst>
                      </p:cNvPr>
                      <p:cNvPicPr/>
                      <p:nvPr/>
                    </p:nvPicPr>
                    <p:blipFill>
                      <a:blip r:embed="rId7"/>
                      <a:stretch>
                        <a:fillRect/>
                      </a:stretch>
                    </p:blipFill>
                    <p:spPr>
                      <a:xfrm>
                        <a:off x="5580112" y="3546612"/>
                        <a:ext cx="1744455" cy="1671960"/>
                      </a:xfrm>
                      <a:prstGeom prst="rect">
                        <a:avLst/>
                      </a:prstGeom>
                    </p:spPr>
                  </p:pic>
                </p:oleObj>
              </mc:Fallback>
            </mc:AlternateContent>
          </a:graphicData>
        </a:graphic>
      </p:graphicFrame>
      <p:sp>
        <p:nvSpPr>
          <p:cNvPr id="7" name="TextBox 4">
            <a:extLst>
              <a:ext uri="{FF2B5EF4-FFF2-40B4-BE49-F238E27FC236}">
                <a16:creationId xmlns:a16="http://schemas.microsoft.com/office/drawing/2014/main" id="{24E1AFCF-AEBC-19A0-49C3-F09B7009F78F}"/>
              </a:ext>
            </a:extLst>
          </p:cNvPr>
          <p:cNvSpPr txBox="1">
            <a:spLocks noChangeArrowheads="1"/>
          </p:cNvSpPr>
          <p:nvPr/>
        </p:nvSpPr>
        <p:spPr bwMode="auto">
          <a:xfrm>
            <a:off x="3779912" y="5727721"/>
            <a:ext cx="204094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dirty="0">
                <a:solidFill>
                  <a:srgbClr val="7030A0"/>
                </a:solidFill>
                <a:latin typeface="黑体" panose="02010600030101010101" pitchFamily="2" charset="-122"/>
                <a:ea typeface="黑体" panose="02010600030101010101" pitchFamily="2" charset="-122"/>
              </a:rPr>
              <a:t>方结（平结）</a:t>
            </a:r>
          </a:p>
        </p:txBody>
      </p:sp>
    </p:spTree>
    <p:extLst>
      <p:ext uri="{BB962C8B-B14F-4D97-AF65-F5344CB8AC3E}">
        <p14:creationId xmlns:p14="http://schemas.microsoft.com/office/powerpoint/2010/main" val="20062845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518042"/>
            <a:ext cx="8208912" cy="2913012"/>
          </a:xfrm>
        </p:spPr>
        <p:txBody>
          <a:bodyPr>
            <a:noAutofit/>
          </a:bodyPr>
          <a:lstStyle/>
          <a:p>
            <a:pPr>
              <a:lnSpc>
                <a:spcPct val="110000"/>
              </a:lnSpc>
              <a:spcBef>
                <a:spcPts val="600"/>
              </a:spcBef>
            </a:pPr>
            <a:r>
              <a:rPr lang="zh-CN" altLang="en-US" sz="2800" b="1" dirty="0">
                <a:solidFill>
                  <a:srgbClr val="000099"/>
                </a:solidFill>
              </a:rPr>
              <a:t>心脏离体与安放：</a:t>
            </a:r>
          </a:p>
          <a:p>
            <a:pPr lvl="1" eaLnBrk="1" hangingPunct="1">
              <a:lnSpc>
                <a:spcPct val="110000"/>
              </a:lnSpc>
              <a:spcBef>
                <a:spcPts val="600"/>
              </a:spcBef>
            </a:pPr>
            <a:r>
              <a:rPr lang="zh-CN" altLang="en-US" sz="2400" b="1" dirty="0">
                <a:solidFill>
                  <a:schemeClr val="tx1"/>
                </a:solidFill>
              </a:rPr>
              <a:t>剪除</a:t>
            </a:r>
            <a:r>
              <a:rPr lang="zh-CN" altLang="en-US" sz="2400" b="1" dirty="0"/>
              <a:t>插管外</a:t>
            </a:r>
            <a:r>
              <a:rPr lang="zh-CN" altLang="en-US" sz="2400" b="1" dirty="0">
                <a:solidFill>
                  <a:schemeClr val="tx1"/>
                </a:solidFill>
              </a:rPr>
              <a:t>与心脏相连的其他组织，游离心脏。</a:t>
            </a:r>
            <a:endParaRPr lang="en-US" altLang="zh-CN" sz="2400" b="1" dirty="0">
              <a:solidFill>
                <a:schemeClr val="tx1"/>
              </a:solidFill>
            </a:endParaRPr>
          </a:p>
          <a:p>
            <a:pPr lvl="1" algn="just" eaLnBrk="1" hangingPunct="1">
              <a:lnSpc>
                <a:spcPct val="110000"/>
              </a:lnSpc>
              <a:spcBef>
                <a:spcPts val="600"/>
              </a:spcBef>
            </a:pPr>
            <a:r>
              <a:rPr lang="zh-CN" altLang="en-US" sz="2400" b="1" dirty="0">
                <a:solidFill>
                  <a:srgbClr val="7030A0"/>
                </a:solidFill>
              </a:rPr>
              <a:t>先固定蛙心灌流架</a:t>
            </a:r>
            <a:r>
              <a:rPr lang="zh-CN" altLang="en-US" sz="2400" b="1" dirty="0">
                <a:solidFill>
                  <a:schemeClr val="tx1"/>
                </a:solidFill>
              </a:rPr>
              <a:t>，再将离体心脏安放于</a:t>
            </a:r>
            <a:r>
              <a:rPr lang="zh-CN" altLang="en-US" sz="2400" b="1" dirty="0"/>
              <a:t>蛙心灌流架</a:t>
            </a:r>
            <a:r>
              <a:rPr lang="zh-CN" altLang="en-US" sz="2400" b="1" dirty="0">
                <a:solidFill>
                  <a:schemeClr val="tx1"/>
                </a:solidFill>
              </a:rPr>
              <a:t>上。</a:t>
            </a:r>
            <a:endParaRPr lang="en-US" altLang="zh-CN" sz="2400" b="1" dirty="0">
              <a:solidFill>
                <a:schemeClr val="tx1"/>
              </a:solidFill>
            </a:endParaRPr>
          </a:p>
          <a:p>
            <a:pPr lvl="1" eaLnBrk="1" hangingPunct="1">
              <a:lnSpc>
                <a:spcPct val="110000"/>
              </a:lnSpc>
              <a:spcBef>
                <a:spcPts val="600"/>
              </a:spcBef>
            </a:pPr>
            <a:r>
              <a:rPr lang="zh-CN" altLang="en-US" sz="2400" b="1" dirty="0">
                <a:solidFill>
                  <a:schemeClr val="tx1"/>
                </a:solidFill>
              </a:rPr>
              <a:t>调整灌流液液面及动脉插管出口的</a:t>
            </a:r>
            <a:r>
              <a:rPr lang="zh-CN" altLang="en-US" sz="2400" b="1" dirty="0">
                <a:solidFill>
                  <a:srgbClr val="9900FF"/>
                </a:solidFill>
              </a:rPr>
              <a:t>高度</a:t>
            </a:r>
            <a:r>
              <a:rPr lang="zh-CN" altLang="en-US" sz="2400" b="1" dirty="0">
                <a:solidFill>
                  <a:schemeClr val="tx1"/>
                </a:solidFill>
              </a:rPr>
              <a:t>，使灌流液既能在心脏收缩时顺利搏出心脏，又能形成循环</a:t>
            </a:r>
            <a:r>
              <a:rPr lang="zh-CN" altLang="en-US" sz="2400" b="1" dirty="0"/>
              <a:t>。</a:t>
            </a:r>
            <a:endParaRPr lang="zh-CN" altLang="en-US" sz="2400" b="1" dirty="0">
              <a:solidFill>
                <a:schemeClr val="tx1"/>
              </a:solidFill>
            </a:endParaRPr>
          </a:p>
        </p:txBody>
      </p:sp>
      <p:sp>
        <p:nvSpPr>
          <p:cNvPr id="5" name="Text Box 7"/>
          <p:cNvSpPr txBox="1">
            <a:spLocks noChangeArrowheads="1"/>
          </p:cNvSpPr>
          <p:nvPr/>
        </p:nvSpPr>
        <p:spPr bwMode="auto">
          <a:xfrm>
            <a:off x="5783358" y="5301208"/>
            <a:ext cx="1887055" cy="430887"/>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200" b="1" dirty="0">
                <a:latin typeface="黑体" panose="02010609060101010101" pitchFamily="49" charset="-122"/>
                <a:ea typeface="黑体" panose="02010609060101010101" pitchFamily="49" charset="-122"/>
              </a:rPr>
              <a:t>蛙心灌流装置</a:t>
            </a:r>
          </a:p>
        </p:txBody>
      </p:sp>
      <p:pic>
        <p:nvPicPr>
          <p:cNvPr id="6" name="图片 5">
            <a:extLst>
              <a:ext uri="{FF2B5EF4-FFF2-40B4-BE49-F238E27FC236}">
                <a16:creationId xmlns:a16="http://schemas.microsoft.com/office/drawing/2014/main" id="{C6AF406B-E171-44C7-8123-68D1C63EB985}"/>
              </a:ext>
            </a:extLst>
          </p:cNvPr>
          <p:cNvPicPr>
            <a:picLocks noChangeAspect="1"/>
          </p:cNvPicPr>
          <p:nvPr/>
        </p:nvPicPr>
        <p:blipFill rotWithShape="1">
          <a:blip r:embed="rId2"/>
          <a:srcRect l="21160" t="18997" r="29856" b="22541"/>
          <a:stretch/>
        </p:blipFill>
        <p:spPr>
          <a:xfrm>
            <a:off x="2123728" y="3140968"/>
            <a:ext cx="3438909" cy="2736304"/>
          </a:xfrm>
          <a:prstGeom prst="rect">
            <a:avLst/>
          </a:prstGeom>
        </p:spPr>
      </p:pic>
    </p:spTree>
    <p:extLst>
      <p:ext uri="{BB962C8B-B14F-4D97-AF65-F5344CB8AC3E}">
        <p14:creationId xmlns:p14="http://schemas.microsoft.com/office/powerpoint/2010/main" val="2226459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914" y="836712"/>
            <a:ext cx="4186808" cy="6268152"/>
          </a:xfrm>
        </p:spPr>
        <p:txBody>
          <a:bodyPr/>
          <a:lstStyle/>
          <a:p>
            <a:pPr>
              <a:lnSpc>
                <a:spcPct val="110000"/>
              </a:lnSpc>
            </a:pPr>
            <a:r>
              <a:rPr lang="zh-CN" altLang="en-US" sz="2800" b="1" dirty="0">
                <a:solidFill>
                  <a:srgbClr val="000099"/>
                </a:solidFill>
                <a:latin typeface="+mn-ea"/>
              </a:rPr>
              <a:t>标本与仪器连接</a:t>
            </a:r>
            <a:r>
              <a:rPr lang="zh-CN" altLang="en-US" sz="2800" b="1" dirty="0">
                <a:solidFill>
                  <a:srgbClr val="000099"/>
                </a:solidFill>
                <a:latin typeface="华文楷体" pitchFamily="2" charset="-122"/>
                <a:ea typeface="华文楷体" pitchFamily="2" charset="-122"/>
              </a:rPr>
              <a:t>：</a:t>
            </a:r>
          </a:p>
          <a:p>
            <a:pPr marL="649224" lvl="3" indent="-256032">
              <a:lnSpc>
                <a:spcPct val="110000"/>
              </a:lnSpc>
              <a:spcBef>
                <a:spcPts val="400"/>
              </a:spcBef>
              <a:buClr>
                <a:schemeClr val="accent1"/>
              </a:buClr>
              <a:buSzPct val="68000"/>
              <a:buFont typeface="Wingdings 3"/>
              <a:buChar char=""/>
            </a:pPr>
            <a:r>
              <a:rPr lang="zh-CN" altLang="en-US" sz="2400" b="1" dirty="0">
                <a:latin typeface="华文楷体" pitchFamily="2" charset="-122"/>
              </a:rPr>
              <a:t>用蛙心夹在</a:t>
            </a:r>
            <a:r>
              <a:rPr lang="zh-CN" altLang="en-US" sz="2400" b="1" dirty="0">
                <a:solidFill>
                  <a:srgbClr val="9900FF"/>
                </a:solidFill>
                <a:latin typeface="华文楷体" pitchFamily="2" charset="-122"/>
              </a:rPr>
              <a:t>心室舒张期</a:t>
            </a:r>
            <a:r>
              <a:rPr lang="zh-CN" altLang="en-US" sz="2400" b="1" dirty="0">
                <a:latin typeface="华文楷体" pitchFamily="2" charset="-122"/>
              </a:rPr>
              <a:t>夹住心尖部，蛙心夹上的棉线通过万能滑轮转换后与张力换能器相连。将张力换能器固定在蛙心灌流架的上方。</a:t>
            </a:r>
          </a:p>
          <a:p>
            <a:pPr marL="649224" lvl="3" indent="-256032">
              <a:lnSpc>
                <a:spcPct val="110000"/>
              </a:lnSpc>
              <a:spcBef>
                <a:spcPts val="400"/>
              </a:spcBef>
              <a:buClr>
                <a:schemeClr val="accent1"/>
              </a:buClr>
              <a:buSzPct val="68000"/>
              <a:buFont typeface="Wingdings 3"/>
              <a:buChar char=""/>
            </a:pPr>
            <a:r>
              <a:rPr lang="zh-CN" altLang="en-US" sz="2400" b="1" dirty="0">
                <a:latin typeface="华文楷体" pitchFamily="2" charset="-122"/>
              </a:rPr>
              <a:t>张力换能器数据端接记录系统</a:t>
            </a:r>
            <a:r>
              <a:rPr lang="en-US" altLang="zh-CN" sz="2400" b="1" dirty="0">
                <a:solidFill>
                  <a:srgbClr val="7030A0"/>
                </a:solidFill>
                <a:latin typeface="华文楷体" pitchFamily="2" charset="-122"/>
              </a:rPr>
              <a:t>1</a:t>
            </a:r>
            <a:r>
              <a:rPr lang="zh-CN" altLang="en-US" sz="2400" b="1" dirty="0">
                <a:solidFill>
                  <a:srgbClr val="7030A0"/>
                </a:solidFill>
                <a:latin typeface="华文楷体" pitchFamily="2" charset="-122"/>
              </a:rPr>
              <a:t>通道</a:t>
            </a:r>
            <a:r>
              <a:rPr lang="zh-CN" altLang="en-US" sz="2400" b="1" dirty="0">
                <a:latin typeface="华文楷体" pitchFamily="2" charset="-122"/>
              </a:rPr>
              <a:t>。</a:t>
            </a:r>
          </a:p>
          <a:p>
            <a:pPr>
              <a:lnSpc>
                <a:spcPct val="110000"/>
              </a:lnSpc>
            </a:pPr>
            <a:endParaRPr lang="zh-CN" altLang="en-US" dirty="0"/>
          </a:p>
        </p:txBody>
      </p:sp>
      <p:pic>
        <p:nvPicPr>
          <p:cNvPr id="6" name="图片 5">
            <a:extLst>
              <a:ext uri="{FF2B5EF4-FFF2-40B4-BE49-F238E27FC236}">
                <a16:creationId xmlns:a16="http://schemas.microsoft.com/office/drawing/2014/main" id="{8E2E8B22-C74E-454F-9844-563359595E6D}"/>
              </a:ext>
            </a:extLst>
          </p:cNvPr>
          <p:cNvPicPr>
            <a:picLocks noChangeAspect="1"/>
          </p:cNvPicPr>
          <p:nvPr/>
        </p:nvPicPr>
        <p:blipFill rotWithShape="1">
          <a:blip r:embed="rId2"/>
          <a:srcRect l="15741" t="12401" r="35436" b="22047"/>
          <a:stretch/>
        </p:blipFill>
        <p:spPr>
          <a:xfrm>
            <a:off x="4191992" y="1128762"/>
            <a:ext cx="4464000" cy="3996000"/>
          </a:xfrm>
          <a:prstGeom prst="rect">
            <a:avLst/>
          </a:prstGeom>
        </p:spPr>
      </p:pic>
    </p:spTree>
    <p:extLst>
      <p:ext uri="{BB962C8B-B14F-4D97-AF65-F5344CB8AC3E}">
        <p14:creationId xmlns:p14="http://schemas.microsoft.com/office/powerpoint/2010/main" val="1887524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Administrator\Local Settings\Temporary Internet Files\Content.IE5\LN1NLU3T\2004822204717957[1].gif"/>
          <p:cNvPicPr>
            <a:picLocks noChangeAspect="1" noChangeArrowheads="1"/>
          </p:cNvPicPr>
          <p:nvPr/>
        </p:nvPicPr>
        <p:blipFill>
          <a:blip r:embed="rId3">
            <a:extLst>
              <a:ext uri="{28A0092B-C50C-407E-A947-70E740481C1C}">
                <a14:useLocalDpi xmlns:a14="http://schemas.microsoft.com/office/drawing/2010/main" val="0"/>
              </a:ext>
            </a:extLst>
          </a:blip>
          <a:srcRect b="15195"/>
          <a:stretch>
            <a:fillRect/>
          </a:stretch>
        </p:blipFill>
        <p:spPr bwMode="auto">
          <a:xfrm>
            <a:off x="249121" y="1360934"/>
            <a:ext cx="2446862" cy="258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1259996" y="640702"/>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b="1" dirty="0">
                <a:latin typeface="黑体" panose="02010609060101010101" pitchFamily="49" charset="-122"/>
                <a:ea typeface="黑体" panose="02010609060101010101" pitchFamily="49" charset="-122"/>
              </a:rPr>
              <a:t>斯氏插管法</a:t>
            </a:r>
          </a:p>
        </p:txBody>
      </p:sp>
      <p:sp>
        <p:nvSpPr>
          <p:cNvPr id="8" name="TextBox 7"/>
          <p:cNvSpPr txBox="1"/>
          <p:nvPr/>
        </p:nvSpPr>
        <p:spPr>
          <a:xfrm>
            <a:off x="5337894" y="638445"/>
            <a:ext cx="2142575" cy="46166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八木氏插管法</a:t>
            </a:r>
          </a:p>
        </p:txBody>
      </p:sp>
      <p:sp>
        <p:nvSpPr>
          <p:cNvPr id="2" name="TextBox 1"/>
          <p:cNvSpPr txBox="1"/>
          <p:nvPr/>
        </p:nvSpPr>
        <p:spPr>
          <a:xfrm>
            <a:off x="384385" y="4599071"/>
            <a:ext cx="4208203" cy="984885"/>
          </a:xfrm>
          <a:prstGeom prst="rect">
            <a:avLst/>
          </a:prstGeom>
          <a:noFill/>
        </p:spPr>
        <p:txBody>
          <a:bodyPr wrap="none" rtlCol="0">
            <a:spAutoFit/>
          </a:bodyPr>
          <a:lstStyle/>
          <a:p>
            <a:r>
              <a:rPr lang="zh-CN" altLang="en-US" sz="2400" b="1" dirty="0">
                <a:latin typeface="+mn-ea"/>
                <a:ea typeface="+mn-ea"/>
              </a:rPr>
              <a:t>* 右主动脉两端结扎中间剪断</a:t>
            </a:r>
            <a:endParaRPr lang="en-US" altLang="zh-CN" sz="2400" b="1" dirty="0">
              <a:latin typeface="+mn-ea"/>
              <a:ea typeface="+mn-ea"/>
            </a:endParaRPr>
          </a:p>
          <a:p>
            <a:pPr>
              <a:spcBef>
                <a:spcPts val="1200"/>
              </a:spcBef>
            </a:pPr>
            <a:r>
              <a:rPr lang="zh-CN" altLang="en-US" sz="2400" b="1" dirty="0">
                <a:latin typeface="+mn-ea"/>
                <a:ea typeface="+mn-ea"/>
              </a:rPr>
              <a:t>* 左主动脉插管</a:t>
            </a:r>
          </a:p>
        </p:txBody>
      </p:sp>
      <p:grpSp>
        <p:nvGrpSpPr>
          <p:cNvPr id="4" name="组合 3">
            <a:extLst>
              <a:ext uri="{FF2B5EF4-FFF2-40B4-BE49-F238E27FC236}">
                <a16:creationId xmlns:a16="http://schemas.microsoft.com/office/drawing/2014/main" id="{59D78062-E1F8-477D-B731-7761503C1AA1}"/>
              </a:ext>
            </a:extLst>
          </p:cNvPr>
          <p:cNvGrpSpPr/>
          <p:nvPr/>
        </p:nvGrpSpPr>
        <p:grpSpPr>
          <a:xfrm>
            <a:off x="2260756" y="1174813"/>
            <a:ext cx="2232248" cy="2907124"/>
            <a:chOff x="2186199" y="875246"/>
            <a:chExt cx="2602406" cy="3335345"/>
          </a:xfrm>
        </p:grpSpPr>
        <p:pic>
          <p:nvPicPr>
            <p:cNvPr id="18437" name="Picture 4" descr="C:\Documents and Settings\Administrator\Local Settings\Temporary Internet Files\Content.IE5\LN1NLU3T\2004822204756852[1].gif"/>
            <p:cNvPicPr>
              <a:picLocks noChangeAspect="1" noChangeArrowheads="1"/>
            </p:cNvPicPr>
            <p:nvPr/>
          </p:nvPicPr>
          <p:blipFill>
            <a:blip r:embed="rId4">
              <a:extLst>
                <a:ext uri="{28A0092B-C50C-407E-A947-70E740481C1C}">
                  <a14:useLocalDpi xmlns:a14="http://schemas.microsoft.com/office/drawing/2010/main" val="0"/>
                </a:ext>
              </a:extLst>
            </a:blip>
            <a:srcRect b="9691"/>
            <a:stretch>
              <a:fillRect/>
            </a:stretch>
          </p:blipFill>
          <p:spPr bwMode="auto">
            <a:xfrm>
              <a:off x="2186199" y="875246"/>
              <a:ext cx="2602406" cy="333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F264ACF-232D-4D28-9198-CC5B9C1B46E7}"/>
                </a:ext>
              </a:extLst>
            </p:cNvPr>
            <p:cNvSpPr/>
            <p:nvPr/>
          </p:nvSpPr>
          <p:spPr>
            <a:xfrm>
              <a:off x="3707904" y="939792"/>
              <a:ext cx="1008112" cy="709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8588D21B-00D9-22F0-01CC-7FC91EE41EAF}"/>
              </a:ext>
            </a:extLst>
          </p:cNvPr>
          <p:cNvPicPr>
            <a:picLocks noChangeAspect="1"/>
          </p:cNvPicPr>
          <p:nvPr/>
        </p:nvPicPr>
        <p:blipFill rotWithShape="1">
          <a:blip r:embed="rId5"/>
          <a:srcRect l="28835" t="46937" r="57789" b="22645"/>
          <a:stretch/>
        </p:blipFill>
        <p:spPr>
          <a:xfrm>
            <a:off x="5043260" y="1360934"/>
            <a:ext cx="2924080" cy="4432290"/>
          </a:xfrm>
          <a:prstGeom prst="rect">
            <a:avLst/>
          </a:prstGeom>
        </p:spPr>
      </p:pic>
    </p:spTree>
    <p:extLst>
      <p:ext uri="{BB962C8B-B14F-4D97-AF65-F5344CB8AC3E}">
        <p14:creationId xmlns:p14="http://schemas.microsoft.com/office/powerpoint/2010/main" val="208927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611560" y="908720"/>
            <a:ext cx="8820472" cy="35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en-US" altLang="zh-CN" sz="3200" b="1" dirty="0">
              <a:latin typeface="黑体" pitchFamily="2" charset="-122"/>
              <a:ea typeface="黑体" pitchFamily="2" charset="-122"/>
            </a:endParaRPr>
          </a:p>
          <a:p>
            <a:pPr eaLnBrk="1" hangingPunct="1"/>
            <a:r>
              <a:rPr lang="zh-CN" altLang="en-US" sz="3200" b="1" dirty="0">
                <a:solidFill>
                  <a:srgbClr val="7030A0"/>
                </a:solidFill>
                <a:latin typeface="+mn-ea"/>
                <a:ea typeface="+mn-ea"/>
              </a:rPr>
              <a:t>实验</a:t>
            </a:r>
            <a:r>
              <a:rPr lang="en-US" altLang="zh-CN" sz="3200" b="1" dirty="0">
                <a:solidFill>
                  <a:srgbClr val="7030A0"/>
                </a:solidFill>
                <a:latin typeface="+mn-ea"/>
                <a:ea typeface="+mn-ea"/>
              </a:rPr>
              <a:t>6</a:t>
            </a:r>
            <a:r>
              <a:rPr lang="zh-CN" altLang="en-US" sz="3200" b="1" dirty="0">
                <a:latin typeface="黑体" pitchFamily="2" charset="-122"/>
                <a:ea typeface="黑体" pitchFamily="2" charset="-122"/>
              </a:rPr>
              <a:t>： 离子和药物对离体蛙心的影响</a:t>
            </a:r>
            <a:endParaRPr lang="en-US" altLang="zh-CN" sz="3200" b="1" dirty="0">
              <a:latin typeface="黑体" pitchFamily="2" charset="-122"/>
              <a:ea typeface="黑体" pitchFamily="2" charset="-122"/>
            </a:endParaRPr>
          </a:p>
          <a:p>
            <a:pPr eaLnBrk="1" hangingPunct="1">
              <a:spcBef>
                <a:spcPts val="1200"/>
              </a:spcBef>
            </a:pPr>
            <a:r>
              <a:rPr lang="en-US" altLang="zh-CN" sz="3200" b="1" dirty="0">
                <a:latin typeface="黑体" pitchFamily="2" charset="-122"/>
                <a:ea typeface="黑体" pitchFamily="2" charset="-122"/>
              </a:rPr>
              <a:t>        ——</a:t>
            </a:r>
            <a:r>
              <a:rPr lang="zh-CN" altLang="en-US" sz="3200" b="1" dirty="0">
                <a:latin typeface="黑体" pitchFamily="2" charset="-122"/>
                <a:ea typeface="黑体" pitchFamily="2" charset="-122"/>
              </a:rPr>
              <a:t>（蛙心灌流）</a:t>
            </a:r>
          </a:p>
        </p:txBody>
      </p:sp>
    </p:spTree>
    <p:extLst>
      <p:ext uri="{BB962C8B-B14F-4D97-AF65-F5344CB8AC3E}">
        <p14:creationId xmlns:p14="http://schemas.microsoft.com/office/powerpoint/2010/main" val="2798568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914E0DD-F7BF-47E1-9DA9-D4DCF137A7D3}"/>
              </a:ext>
            </a:extLst>
          </p:cNvPr>
          <p:cNvSpPr>
            <a:spLocks noGrp="1"/>
          </p:cNvSpPr>
          <p:nvPr>
            <p:ph idx="1"/>
          </p:nvPr>
        </p:nvSpPr>
        <p:spPr>
          <a:xfrm>
            <a:off x="395536" y="404664"/>
            <a:ext cx="7704856" cy="5832648"/>
          </a:xfrm>
          <a:noFill/>
        </p:spPr>
        <p:txBody>
          <a:bodyPr>
            <a:normAutofit/>
          </a:bodyPr>
          <a:lstStyle/>
          <a:p>
            <a:pPr algn="just">
              <a:spcBef>
                <a:spcPts val="600"/>
              </a:spcBef>
            </a:pPr>
            <a:r>
              <a:rPr lang="zh-CN" altLang="en-US" sz="2300" b="1" dirty="0">
                <a:solidFill>
                  <a:srgbClr val="000099"/>
                </a:solidFill>
              </a:rPr>
              <a:t>观察离子对心脏活动的影响：</a:t>
            </a:r>
          </a:p>
          <a:p>
            <a:pPr lvl="1" algn="just">
              <a:spcBef>
                <a:spcPts val="600"/>
              </a:spcBef>
            </a:pPr>
            <a:r>
              <a:rPr lang="zh-CN" altLang="en-US" b="1" dirty="0"/>
              <a:t>打开软件</a:t>
            </a:r>
            <a:r>
              <a:rPr lang="zh-CN" altLang="en-US" b="1" dirty="0">
                <a:cs typeface="Arial" charset="0"/>
              </a:rPr>
              <a:t>→</a:t>
            </a:r>
            <a:r>
              <a:rPr lang="zh-CN" altLang="en-US" b="1" dirty="0"/>
              <a:t>选择蛙心灌流实验 </a:t>
            </a:r>
            <a:r>
              <a:rPr lang="zh-CN" altLang="en-US" b="1" dirty="0">
                <a:latin typeface="宋体" pitchFamily="2" charset="-122"/>
              </a:rPr>
              <a:t>→ 开始</a:t>
            </a:r>
            <a:r>
              <a:rPr lang="zh-CN" altLang="en-US" b="1" dirty="0"/>
              <a:t>示波 </a:t>
            </a:r>
            <a:r>
              <a:rPr lang="zh-CN" altLang="en-US" b="1" dirty="0">
                <a:cs typeface="Arial" charset="0"/>
              </a:rPr>
              <a:t>→ 开始</a:t>
            </a:r>
            <a:r>
              <a:rPr lang="zh-CN" altLang="en-US" b="1" dirty="0"/>
              <a:t>记录 </a:t>
            </a:r>
            <a:r>
              <a:rPr lang="zh-CN" altLang="en-US" b="1" dirty="0">
                <a:cs typeface="Arial" charset="0"/>
              </a:rPr>
              <a:t>→ </a:t>
            </a:r>
            <a:r>
              <a:rPr lang="zh-CN" altLang="en-US" b="1" dirty="0">
                <a:solidFill>
                  <a:srgbClr val="000099"/>
                </a:solidFill>
              </a:rPr>
              <a:t>记录正常心搏曲线</a:t>
            </a:r>
            <a:r>
              <a:rPr lang="zh-CN" altLang="en-US" b="1" dirty="0"/>
              <a:t>；</a:t>
            </a:r>
          </a:p>
          <a:p>
            <a:pPr lvl="1" algn="just">
              <a:spcBef>
                <a:spcPts val="600"/>
              </a:spcBef>
            </a:pPr>
            <a:r>
              <a:rPr lang="zh-CN" altLang="en-US" b="1" dirty="0"/>
              <a:t>向静脉插管内任氏液中</a:t>
            </a:r>
            <a:r>
              <a:rPr lang="zh-CN" altLang="en-US" b="1" dirty="0">
                <a:latin typeface="Times New Roman" pitchFamily="18" charset="0"/>
              </a:rPr>
              <a:t>滴加</a:t>
            </a:r>
            <a:r>
              <a:rPr lang="en-US" altLang="zh-CN" b="1" dirty="0">
                <a:latin typeface="Times New Roman" pitchFamily="18" charset="0"/>
              </a:rPr>
              <a:t>4</a:t>
            </a:r>
            <a:r>
              <a:rPr lang="zh-CN" altLang="en-US" b="1" dirty="0">
                <a:latin typeface="Times New Roman" pitchFamily="18" charset="0"/>
              </a:rPr>
              <a:t>％</a:t>
            </a:r>
            <a:r>
              <a:rPr lang="en-US" altLang="zh-CN" b="1" dirty="0">
                <a:latin typeface="Times New Roman" pitchFamily="18" charset="0"/>
              </a:rPr>
              <a:t>CaCl</a:t>
            </a:r>
            <a:r>
              <a:rPr lang="en-US" altLang="zh-CN" b="1" baseline="-25000" dirty="0">
                <a:latin typeface="Times New Roman" pitchFamily="18" charset="0"/>
              </a:rPr>
              <a:t>2  </a:t>
            </a:r>
            <a:r>
              <a:rPr lang="en-US" altLang="zh-CN" b="1" dirty="0">
                <a:solidFill>
                  <a:srgbClr val="0000CC"/>
                </a:solidFill>
                <a:latin typeface="Times New Roman" pitchFamily="18" charset="0"/>
              </a:rPr>
              <a:t>2 </a:t>
            </a:r>
            <a:r>
              <a:rPr lang="zh-CN" altLang="en-US" b="1" dirty="0">
                <a:solidFill>
                  <a:srgbClr val="0000CC"/>
                </a:solidFill>
                <a:latin typeface="Times New Roman" pitchFamily="18" charset="0"/>
              </a:rPr>
              <a:t>滴</a:t>
            </a:r>
            <a:r>
              <a:rPr lang="zh-CN" altLang="en-US" b="1" dirty="0">
                <a:latin typeface="Times New Roman" pitchFamily="18" charset="0"/>
              </a:rPr>
              <a:t>，快速吹洗混匀后观察心搏</a:t>
            </a:r>
            <a:r>
              <a:rPr lang="zh-CN" altLang="en-US" b="1" dirty="0">
                <a:solidFill>
                  <a:srgbClr val="E820C2"/>
                </a:solidFill>
                <a:latin typeface="Times New Roman" pitchFamily="18" charset="0"/>
              </a:rPr>
              <a:t>出现变化后立即</a:t>
            </a:r>
            <a:r>
              <a:rPr lang="zh-CN" altLang="en-US" b="1" dirty="0"/>
              <a:t>将灌流液全部吸出，用新鲜任氏液换洗</a:t>
            </a:r>
            <a:r>
              <a:rPr lang="en-US" altLang="zh-CN" b="1" dirty="0"/>
              <a:t>2</a:t>
            </a:r>
            <a:r>
              <a:rPr lang="zh-CN" altLang="en-US" b="1" dirty="0"/>
              <a:t>－</a:t>
            </a:r>
            <a:r>
              <a:rPr lang="en-US" altLang="zh-CN" b="1" dirty="0"/>
              <a:t>3</a:t>
            </a:r>
            <a:r>
              <a:rPr lang="zh-CN" altLang="en-US" b="1" dirty="0"/>
              <a:t>遍后，在静脉插管内注入新鲜任氏液，使心脏恢复正常搏动；</a:t>
            </a:r>
          </a:p>
          <a:p>
            <a:pPr lvl="1" algn="just">
              <a:spcBef>
                <a:spcPts val="600"/>
              </a:spcBef>
            </a:pPr>
            <a:r>
              <a:rPr lang="zh-CN" altLang="en-US" b="1" dirty="0">
                <a:latin typeface="Times New Roman" pitchFamily="18" charset="0"/>
              </a:rPr>
              <a:t>滴加</a:t>
            </a:r>
            <a:r>
              <a:rPr lang="en-US" altLang="zh-CN" b="1" dirty="0">
                <a:latin typeface="Times New Roman" pitchFamily="18" charset="0"/>
              </a:rPr>
              <a:t>4</a:t>
            </a:r>
            <a:r>
              <a:rPr lang="zh-CN" altLang="en-US" b="1" dirty="0">
                <a:latin typeface="Times New Roman" pitchFamily="18" charset="0"/>
              </a:rPr>
              <a:t>％</a:t>
            </a:r>
            <a:r>
              <a:rPr lang="en-US" altLang="zh-CN" b="1" dirty="0">
                <a:latin typeface="Times New Roman" pitchFamily="18" charset="0"/>
              </a:rPr>
              <a:t>CaCl</a:t>
            </a:r>
            <a:r>
              <a:rPr lang="en-US" altLang="zh-CN" b="1" baseline="-25000" dirty="0">
                <a:latin typeface="Times New Roman" pitchFamily="18" charset="0"/>
              </a:rPr>
              <a:t>2 </a:t>
            </a:r>
            <a:r>
              <a:rPr lang="en-US" altLang="zh-CN" b="1" baseline="-25000" dirty="0">
                <a:solidFill>
                  <a:srgbClr val="0000CC"/>
                </a:solidFill>
                <a:latin typeface="Times New Roman" pitchFamily="18" charset="0"/>
              </a:rPr>
              <a:t> </a:t>
            </a:r>
            <a:r>
              <a:rPr lang="en-US" altLang="zh-CN" b="1" dirty="0">
                <a:solidFill>
                  <a:srgbClr val="0000CC"/>
                </a:solidFill>
                <a:latin typeface="Times New Roman" pitchFamily="18" charset="0"/>
              </a:rPr>
              <a:t>6 </a:t>
            </a:r>
            <a:r>
              <a:rPr lang="zh-CN" altLang="en-US" b="1" dirty="0">
                <a:solidFill>
                  <a:srgbClr val="0000CC"/>
                </a:solidFill>
                <a:latin typeface="Times New Roman" pitchFamily="18" charset="0"/>
              </a:rPr>
              <a:t>滴</a:t>
            </a:r>
            <a:r>
              <a:rPr lang="zh-CN" altLang="en-US" b="1" dirty="0">
                <a:latin typeface="Times New Roman" pitchFamily="18" charset="0"/>
              </a:rPr>
              <a:t>，快速吹洗混匀后观察心搏</a:t>
            </a:r>
            <a:r>
              <a:rPr lang="zh-CN" altLang="en-US" b="1" dirty="0">
                <a:solidFill>
                  <a:srgbClr val="E820C2"/>
                </a:solidFill>
                <a:latin typeface="Times New Roman" pitchFamily="18" charset="0"/>
              </a:rPr>
              <a:t>出现变化后立即</a:t>
            </a:r>
            <a:r>
              <a:rPr lang="zh-CN" altLang="en-US" b="1" dirty="0">
                <a:latin typeface="Times New Roman" pitchFamily="18" charset="0"/>
              </a:rPr>
              <a:t>换洗；</a:t>
            </a:r>
          </a:p>
          <a:p>
            <a:pPr lvl="1" algn="just">
              <a:spcBef>
                <a:spcPts val="600"/>
              </a:spcBef>
            </a:pPr>
            <a:r>
              <a:rPr lang="zh-CN" altLang="en-US" b="1" i="1" dirty="0">
                <a:solidFill>
                  <a:srgbClr val="130759"/>
                </a:solidFill>
                <a:latin typeface="Times New Roman" pitchFamily="18" charset="0"/>
              </a:rPr>
              <a:t>滴加</a:t>
            </a:r>
            <a:r>
              <a:rPr lang="en-US" altLang="zh-CN" b="1" i="1" dirty="0">
                <a:solidFill>
                  <a:srgbClr val="130759"/>
                </a:solidFill>
                <a:latin typeface="Times New Roman" pitchFamily="18" charset="0"/>
              </a:rPr>
              <a:t>4</a:t>
            </a:r>
            <a:r>
              <a:rPr lang="zh-CN" altLang="en-US" b="1" i="1" dirty="0">
                <a:solidFill>
                  <a:srgbClr val="130759"/>
                </a:solidFill>
                <a:latin typeface="Times New Roman" pitchFamily="18" charset="0"/>
              </a:rPr>
              <a:t>％</a:t>
            </a:r>
            <a:r>
              <a:rPr lang="en-US" altLang="zh-CN" b="1" i="1" dirty="0" err="1">
                <a:solidFill>
                  <a:srgbClr val="130759"/>
                </a:solidFill>
                <a:latin typeface="Times New Roman" pitchFamily="18" charset="0"/>
              </a:rPr>
              <a:t>KCl</a:t>
            </a:r>
            <a:r>
              <a:rPr lang="en-US" altLang="zh-CN" b="1" i="1" dirty="0">
                <a:solidFill>
                  <a:srgbClr val="130759"/>
                </a:solidFill>
                <a:latin typeface="Times New Roman" pitchFamily="18" charset="0"/>
              </a:rPr>
              <a:t> </a:t>
            </a:r>
            <a:r>
              <a:rPr lang="en-US" altLang="zh-CN" b="1" i="1" dirty="0">
                <a:solidFill>
                  <a:srgbClr val="0000CC"/>
                </a:solidFill>
                <a:latin typeface="Times New Roman" pitchFamily="18" charset="0"/>
              </a:rPr>
              <a:t>1</a:t>
            </a:r>
            <a:r>
              <a:rPr lang="zh-CN" altLang="en-US" b="1" i="1" dirty="0">
                <a:solidFill>
                  <a:srgbClr val="0000CC"/>
                </a:solidFill>
                <a:latin typeface="Times New Roman" pitchFamily="18" charset="0"/>
              </a:rPr>
              <a:t>－</a:t>
            </a:r>
            <a:r>
              <a:rPr lang="en-US" altLang="zh-CN" b="1" i="1" dirty="0">
                <a:solidFill>
                  <a:srgbClr val="0000CC"/>
                </a:solidFill>
                <a:latin typeface="Times New Roman" pitchFamily="18" charset="0"/>
              </a:rPr>
              <a:t>2 </a:t>
            </a:r>
            <a:r>
              <a:rPr lang="zh-CN" altLang="en-US" b="1" i="1" dirty="0">
                <a:solidFill>
                  <a:srgbClr val="0000CC"/>
                </a:solidFill>
                <a:latin typeface="Times New Roman" pitchFamily="18" charset="0"/>
              </a:rPr>
              <a:t>滴</a:t>
            </a:r>
            <a:r>
              <a:rPr lang="zh-CN" altLang="en-US" b="1" i="1" dirty="0">
                <a:solidFill>
                  <a:srgbClr val="130759"/>
                </a:solidFill>
                <a:latin typeface="Times New Roman" pitchFamily="18" charset="0"/>
              </a:rPr>
              <a:t>，快速吹洗混匀后观察心搏</a:t>
            </a:r>
            <a:r>
              <a:rPr lang="zh-CN" altLang="en-US" b="1" i="1" dirty="0">
                <a:solidFill>
                  <a:srgbClr val="E820C2"/>
                </a:solidFill>
                <a:latin typeface="Times New Roman" pitchFamily="18" charset="0"/>
              </a:rPr>
              <a:t>出现变化后立即</a:t>
            </a:r>
            <a:r>
              <a:rPr lang="zh-CN" altLang="en-US" b="1" i="1" dirty="0">
                <a:solidFill>
                  <a:srgbClr val="130759"/>
                </a:solidFill>
                <a:latin typeface="Times New Roman" pitchFamily="18" charset="0"/>
              </a:rPr>
              <a:t>换洗。</a:t>
            </a:r>
          </a:p>
          <a:p>
            <a:pPr algn="just">
              <a:spcBef>
                <a:spcPts val="600"/>
              </a:spcBef>
            </a:pPr>
            <a:r>
              <a:rPr lang="zh-CN" altLang="en-US" sz="2300" b="1" dirty="0">
                <a:solidFill>
                  <a:srgbClr val="C00000"/>
                </a:solidFill>
              </a:rPr>
              <a:t>注意：</a:t>
            </a:r>
            <a:endParaRPr lang="en-US" altLang="zh-CN" sz="2300" b="1" dirty="0">
              <a:solidFill>
                <a:srgbClr val="C00000"/>
              </a:solidFill>
            </a:endParaRPr>
          </a:p>
          <a:p>
            <a:pPr lvl="1" algn="just">
              <a:spcBef>
                <a:spcPts val="600"/>
              </a:spcBef>
            </a:pPr>
            <a:r>
              <a:rPr lang="zh-CN" altLang="en-US" b="1" dirty="0">
                <a:solidFill>
                  <a:srgbClr val="7030A0"/>
                </a:solidFill>
              </a:rPr>
              <a:t>及时打好标记。</a:t>
            </a:r>
            <a:endParaRPr lang="en-US" altLang="zh-CN" b="1" dirty="0">
              <a:solidFill>
                <a:srgbClr val="7030A0"/>
              </a:solidFill>
            </a:endParaRPr>
          </a:p>
          <a:p>
            <a:pPr lvl="1" algn="just">
              <a:spcBef>
                <a:spcPts val="600"/>
              </a:spcBef>
            </a:pPr>
            <a:r>
              <a:rPr lang="zh-CN" altLang="en-US" b="1" dirty="0">
                <a:solidFill>
                  <a:srgbClr val="7030A0"/>
                </a:solidFill>
              </a:rPr>
              <a:t>每次更换灌流液时，液面应保持一致。</a:t>
            </a:r>
            <a:endParaRPr lang="en-US" altLang="zh-CN" b="1" dirty="0">
              <a:solidFill>
                <a:srgbClr val="7030A0"/>
              </a:solidFill>
            </a:endParaRPr>
          </a:p>
        </p:txBody>
      </p:sp>
    </p:spTree>
    <p:extLst>
      <p:ext uri="{BB962C8B-B14F-4D97-AF65-F5344CB8AC3E}">
        <p14:creationId xmlns:p14="http://schemas.microsoft.com/office/powerpoint/2010/main" val="212368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Rot="1" noChangeArrowheads="1"/>
          </p:cNvSpPr>
          <p:nvPr>
            <p:ph type="body" idx="4294967295"/>
          </p:nvPr>
        </p:nvSpPr>
        <p:spPr>
          <a:xfrm>
            <a:off x="605284" y="333375"/>
            <a:ext cx="8286750" cy="6192838"/>
          </a:xfrm>
        </p:spPr>
        <p:txBody>
          <a:bodyPr>
            <a:normAutofit/>
          </a:bodyPr>
          <a:lstStyle/>
          <a:p>
            <a:pPr eaLnBrk="1" fontAlgn="auto" hangingPunct="1">
              <a:lnSpc>
                <a:spcPct val="80000"/>
              </a:lnSpc>
              <a:spcAft>
                <a:spcPts val="0"/>
              </a:spcAft>
              <a:buFont typeface="Wingdings 2"/>
              <a:buChar char=""/>
              <a:defRPr/>
            </a:pPr>
            <a:endParaRPr lang="en-US" altLang="zh-CN" sz="1500" b="1" dirty="0">
              <a:solidFill>
                <a:srgbClr val="FF99CC"/>
              </a:solidFill>
            </a:endParaRPr>
          </a:p>
          <a:p>
            <a:pPr eaLnBrk="1" fontAlgn="auto" hangingPunct="1">
              <a:lnSpc>
                <a:spcPct val="80000"/>
              </a:lnSpc>
              <a:spcAft>
                <a:spcPts val="0"/>
              </a:spcAft>
              <a:buFont typeface="Wingdings" pitchFamily="2" charset="2"/>
              <a:buNone/>
              <a:defRPr/>
            </a:pPr>
            <a:r>
              <a:rPr lang="en-US" altLang="zh-CN" sz="1600" b="1" dirty="0"/>
              <a:t>                                                </a:t>
            </a:r>
            <a:r>
              <a:rPr lang="zh-CN" altLang="en-US" sz="2000" b="1" dirty="0">
                <a:solidFill>
                  <a:srgbClr val="00B050"/>
                </a:solidFill>
              </a:rPr>
              <a:t>正常心搏曲线</a:t>
            </a:r>
            <a:endParaRPr lang="zh-CN" altLang="en-US" sz="2000" b="1" dirty="0">
              <a:solidFill>
                <a:srgbClr val="00B050"/>
              </a:solidFill>
              <a:cs typeface="Arial" charset="0"/>
            </a:endParaRPr>
          </a:p>
          <a:p>
            <a:pP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                                                ↓</a:t>
            </a:r>
            <a:endParaRPr lang="zh-CN" altLang="en-US" sz="2000" b="1" dirty="0">
              <a:solidFill>
                <a:schemeClr val="tx1"/>
              </a:solidFill>
            </a:endParaRPr>
          </a:p>
          <a:p>
            <a:pPr eaLnBrk="1" fontAlgn="auto" hangingPunct="1">
              <a:lnSpc>
                <a:spcPct val="80000"/>
              </a:lnSpc>
              <a:spcAft>
                <a:spcPts val="0"/>
              </a:spcAft>
              <a:buFont typeface="Wingdings" pitchFamily="2" charset="2"/>
              <a:buNone/>
              <a:defRPr/>
            </a:pPr>
            <a:r>
              <a:rPr lang="zh-CN" altLang="en-US" sz="2400" b="1" dirty="0"/>
              <a:t>                                </a:t>
            </a:r>
            <a:r>
              <a:rPr lang="en-US" altLang="zh-CN" sz="2000" b="1" dirty="0">
                <a:solidFill>
                  <a:schemeClr val="tx1"/>
                </a:solidFill>
                <a:latin typeface="Times New Roman" pitchFamily="18" charset="0"/>
              </a:rPr>
              <a:t>4</a:t>
            </a:r>
            <a:r>
              <a:rPr lang="zh-CN" altLang="en-US" sz="2000" b="1" dirty="0">
                <a:solidFill>
                  <a:schemeClr val="tx1"/>
                </a:solidFill>
                <a:latin typeface="Times New Roman" pitchFamily="18" charset="0"/>
              </a:rPr>
              <a:t>％</a:t>
            </a:r>
            <a:r>
              <a:rPr lang="en-US" altLang="zh-CN" sz="2000" b="1" dirty="0">
                <a:solidFill>
                  <a:schemeClr val="tx1"/>
                </a:solidFill>
                <a:latin typeface="Times New Roman" pitchFamily="18" charset="0"/>
              </a:rPr>
              <a:t>CaCl</a:t>
            </a:r>
            <a:r>
              <a:rPr lang="en-US" altLang="zh-CN" sz="2000" b="1" baseline="-25000" dirty="0">
                <a:solidFill>
                  <a:schemeClr val="tx1"/>
                </a:solidFill>
                <a:latin typeface="Times New Roman" pitchFamily="18" charset="0"/>
              </a:rPr>
              <a:t>2</a:t>
            </a:r>
            <a:r>
              <a:rPr lang="zh-CN" altLang="en-US" sz="2000" b="1" baseline="-25000" dirty="0">
                <a:solidFill>
                  <a:schemeClr val="tx1"/>
                </a:solidFill>
                <a:latin typeface="Times New Roman" pitchFamily="18" charset="0"/>
              </a:rPr>
              <a:t>，  </a:t>
            </a:r>
            <a:r>
              <a:rPr lang="en-US" altLang="zh-CN" sz="2000" b="1" dirty="0">
                <a:solidFill>
                  <a:srgbClr val="0000CC"/>
                </a:solidFill>
                <a:latin typeface="Times New Roman" pitchFamily="18" charset="0"/>
              </a:rPr>
              <a:t>2</a:t>
            </a:r>
            <a:r>
              <a:rPr lang="zh-CN" altLang="en-US" sz="2000" b="1" dirty="0">
                <a:solidFill>
                  <a:srgbClr val="0000CC"/>
                </a:solidFill>
                <a:latin typeface="Times New Roman" pitchFamily="18" charset="0"/>
              </a:rPr>
              <a:t>滴</a:t>
            </a:r>
          </a:p>
          <a:p>
            <a:pPr algn="ctr" eaLnBrk="1" fontAlgn="auto" hangingPunct="1">
              <a:lnSpc>
                <a:spcPct val="80000"/>
              </a:lnSpc>
              <a:spcAft>
                <a:spcPts val="0"/>
              </a:spcAft>
              <a:buFont typeface="Wingdings" pitchFamily="2" charset="2"/>
              <a:buNone/>
              <a:defRPr/>
            </a:pPr>
            <a:r>
              <a:rPr lang="zh-CN" altLang="en-US" sz="2000" b="1" dirty="0">
                <a:cs typeface="Arial" charset="0"/>
              </a:rPr>
              <a:t>                  </a:t>
            </a:r>
            <a:r>
              <a:rPr lang="zh-CN" altLang="en-US" sz="2000" b="1" dirty="0">
                <a:solidFill>
                  <a:schemeClr val="tx1"/>
                </a:solidFill>
                <a:cs typeface="Arial" charset="0"/>
              </a:rPr>
              <a:t>↓</a:t>
            </a:r>
            <a:r>
              <a:rPr lang="zh-CN" altLang="en-US" sz="2000" b="1" dirty="0">
                <a:solidFill>
                  <a:srgbClr val="FF0000"/>
                </a:solidFill>
                <a:cs typeface="Arial" charset="0"/>
              </a:rPr>
              <a:t>一旦出现现象</a:t>
            </a: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立即</a:t>
            </a:r>
            <a:r>
              <a:rPr lang="zh-CN" altLang="en-US" sz="2000" b="1" dirty="0">
                <a:solidFill>
                  <a:srgbClr val="0000CC"/>
                </a:solidFill>
                <a:cs typeface="Arial" charset="0"/>
              </a:rPr>
              <a:t>换洗</a:t>
            </a:r>
            <a:r>
              <a:rPr lang="zh-CN" altLang="en-US" sz="2000" b="1" dirty="0">
                <a:cs typeface="Arial" charset="0"/>
              </a:rPr>
              <a:t>，</a:t>
            </a:r>
            <a:r>
              <a:rPr lang="en-US" altLang="zh-CN" sz="2000" b="1" dirty="0">
                <a:solidFill>
                  <a:schemeClr val="tx1"/>
                </a:solidFill>
                <a:cs typeface="Arial" charset="0"/>
              </a:rPr>
              <a:t>2-3</a:t>
            </a:r>
            <a:r>
              <a:rPr lang="zh-CN" altLang="en-US" sz="2000" b="1" dirty="0">
                <a:solidFill>
                  <a:schemeClr val="tx1"/>
                </a:solidFill>
                <a:cs typeface="Arial" charset="0"/>
              </a:rPr>
              <a:t>次</a:t>
            </a: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a:t>
            </a:r>
          </a:p>
          <a:p>
            <a:pPr algn="ctr" eaLnBrk="1" fontAlgn="auto" hangingPunct="1">
              <a:lnSpc>
                <a:spcPct val="80000"/>
              </a:lnSpc>
              <a:spcAft>
                <a:spcPts val="0"/>
              </a:spcAft>
              <a:buFont typeface="Wingdings" pitchFamily="2" charset="2"/>
              <a:buNone/>
              <a:defRPr/>
            </a:pPr>
            <a:r>
              <a:rPr lang="zh-CN" altLang="en-US" sz="2000" b="1" dirty="0">
                <a:solidFill>
                  <a:srgbClr val="00B050"/>
                </a:solidFill>
              </a:rPr>
              <a:t>正常心搏曲线</a:t>
            </a:r>
            <a:endParaRPr lang="zh-CN" altLang="en-US" sz="2000" b="1" dirty="0">
              <a:solidFill>
                <a:srgbClr val="00B050"/>
              </a:solidFill>
              <a:cs typeface="Arial" charset="0"/>
            </a:endParaRP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a:t>
            </a:r>
          </a:p>
          <a:p>
            <a:pPr algn="ctr" eaLnBrk="1" fontAlgn="auto" hangingPunct="1">
              <a:lnSpc>
                <a:spcPct val="80000"/>
              </a:lnSpc>
              <a:spcAft>
                <a:spcPts val="0"/>
              </a:spcAft>
              <a:buFont typeface="Wingdings" pitchFamily="2" charset="2"/>
              <a:buNone/>
              <a:defRPr/>
            </a:pPr>
            <a:r>
              <a:rPr lang="en-US" altLang="zh-CN" sz="2000" b="1" dirty="0">
                <a:solidFill>
                  <a:schemeClr val="tx1"/>
                </a:solidFill>
                <a:latin typeface="Times New Roman" pitchFamily="18" charset="0"/>
              </a:rPr>
              <a:t>4</a:t>
            </a:r>
            <a:r>
              <a:rPr lang="zh-CN" altLang="en-US" sz="2000" b="1" dirty="0">
                <a:solidFill>
                  <a:schemeClr val="tx1"/>
                </a:solidFill>
                <a:latin typeface="Times New Roman" pitchFamily="18" charset="0"/>
              </a:rPr>
              <a:t>％</a:t>
            </a:r>
            <a:r>
              <a:rPr lang="en-US" altLang="zh-CN" sz="2000" b="1" dirty="0">
                <a:solidFill>
                  <a:schemeClr val="tx1"/>
                </a:solidFill>
                <a:latin typeface="Times New Roman" pitchFamily="18" charset="0"/>
              </a:rPr>
              <a:t>CaCl</a:t>
            </a:r>
            <a:r>
              <a:rPr lang="en-US" altLang="zh-CN" sz="2000" b="1" baseline="-25000" dirty="0">
                <a:solidFill>
                  <a:schemeClr val="tx1"/>
                </a:solidFill>
                <a:latin typeface="Times New Roman" pitchFamily="18" charset="0"/>
              </a:rPr>
              <a:t>2</a:t>
            </a:r>
            <a:r>
              <a:rPr lang="zh-CN" altLang="en-US" sz="2000" b="1" baseline="-25000" dirty="0">
                <a:solidFill>
                  <a:schemeClr val="tx1"/>
                </a:solidFill>
                <a:latin typeface="Times New Roman" pitchFamily="18" charset="0"/>
              </a:rPr>
              <a:t>，  </a:t>
            </a:r>
            <a:r>
              <a:rPr lang="en-US" altLang="zh-CN" sz="2000" b="1" dirty="0">
                <a:solidFill>
                  <a:srgbClr val="0000CC"/>
                </a:solidFill>
                <a:latin typeface="Times New Roman" pitchFamily="18" charset="0"/>
              </a:rPr>
              <a:t>6</a:t>
            </a:r>
            <a:r>
              <a:rPr lang="zh-CN" altLang="en-US" sz="2000" b="1" dirty="0">
                <a:solidFill>
                  <a:srgbClr val="0000CC"/>
                </a:solidFill>
                <a:latin typeface="Times New Roman" pitchFamily="18" charset="0"/>
              </a:rPr>
              <a:t>滴</a:t>
            </a:r>
          </a:p>
          <a:p>
            <a:pPr algn="ctr" eaLnBrk="1" fontAlgn="auto" hangingPunct="1">
              <a:lnSpc>
                <a:spcPct val="80000"/>
              </a:lnSpc>
              <a:spcAft>
                <a:spcPts val="0"/>
              </a:spcAft>
              <a:buFont typeface="Wingdings" pitchFamily="2" charset="2"/>
              <a:buNone/>
              <a:defRPr/>
            </a:pPr>
            <a:r>
              <a:rPr lang="zh-CN" altLang="en-US" sz="2000" b="1" dirty="0">
                <a:cs typeface="Arial" charset="0"/>
              </a:rPr>
              <a:t>               </a:t>
            </a:r>
            <a:r>
              <a:rPr lang="zh-CN" altLang="en-US" sz="2000" b="1" dirty="0">
                <a:solidFill>
                  <a:schemeClr val="tx1"/>
                </a:solidFill>
                <a:cs typeface="Arial" charset="0"/>
              </a:rPr>
              <a:t>    ↓</a:t>
            </a:r>
            <a:r>
              <a:rPr lang="zh-CN" altLang="en-US" sz="2000" b="1" dirty="0">
                <a:solidFill>
                  <a:srgbClr val="FF0000"/>
                </a:solidFill>
                <a:cs typeface="Arial" charset="0"/>
              </a:rPr>
              <a:t>一旦出现现象</a:t>
            </a: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立即</a:t>
            </a:r>
            <a:r>
              <a:rPr lang="zh-CN" altLang="en-US" sz="2000" b="1" dirty="0">
                <a:solidFill>
                  <a:srgbClr val="0000CC"/>
                </a:solidFill>
                <a:cs typeface="Arial" charset="0"/>
              </a:rPr>
              <a:t>换洗</a:t>
            </a:r>
            <a:r>
              <a:rPr lang="zh-CN" altLang="en-US" sz="2000" b="1" dirty="0">
                <a:cs typeface="Arial" charset="0"/>
              </a:rPr>
              <a:t>，</a:t>
            </a:r>
            <a:r>
              <a:rPr lang="en-US" altLang="zh-CN" sz="2000" b="1" dirty="0">
                <a:solidFill>
                  <a:schemeClr val="tx1"/>
                </a:solidFill>
                <a:cs typeface="Arial" charset="0"/>
              </a:rPr>
              <a:t>2-3</a:t>
            </a:r>
            <a:r>
              <a:rPr lang="zh-CN" altLang="en-US" sz="2000" b="1" dirty="0">
                <a:solidFill>
                  <a:schemeClr val="tx1"/>
                </a:solidFill>
                <a:cs typeface="Arial" charset="0"/>
              </a:rPr>
              <a:t>次</a:t>
            </a: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a:t>
            </a:r>
          </a:p>
          <a:p>
            <a:pPr algn="ctr" eaLnBrk="1" fontAlgn="auto" hangingPunct="1">
              <a:lnSpc>
                <a:spcPct val="80000"/>
              </a:lnSpc>
              <a:spcAft>
                <a:spcPts val="0"/>
              </a:spcAft>
              <a:buFont typeface="Wingdings" pitchFamily="2" charset="2"/>
              <a:buNone/>
              <a:defRPr/>
            </a:pPr>
            <a:r>
              <a:rPr lang="zh-CN" altLang="en-US" sz="2000" b="1" dirty="0">
                <a:solidFill>
                  <a:srgbClr val="00B050"/>
                </a:solidFill>
              </a:rPr>
              <a:t>正常心搏曲线</a:t>
            </a:r>
            <a:endParaRPr lang="zh-CN" altLang="en-US" sz="2000" b="1" dirty="0">
              <a:solidFill>
                <a:srgbClr val="00B050"/>
              </a:solidFill>
              <a:cs typeface="Arial" charset="0"/>
            </a:endParaRPr>
          </a:p>
          <a:p>
            <a:pPr algn="ctr" eaLnBrk="1" fontAlgn="auto" hangingPunct="1">
              <a:lnSpc>
                <a:spcPct val="80000"/>
              </a:lnSpc>
              <a:spcAft>
                <a:spcPts val="0"/>
              </a:spcAft>
              <a:buFont typeface="Wingdings" pitchFamily="2" charset="2"/>
              <a:buNone/>
              <a:defRPr/>
            </a:pPr>
            <a:r>
              <a:rPr lang="zh-CN" altLang="en-US" sz="2000" b="1" dirty="0">
                <a:solidFill>
                  <a:schemeClr val="tx1"/>
                </a:solidFill>
                <a:cs typeface="Arial" charset="0"/>
              </a:rPr>
              <a:t>↓</a:t>
            </a:r>
          </a:p>
          <a:p>
            <a:pPr algn="ctr" eaLnBrk="1" fontAlgn="auto" hangingPunct="1">
              <a:lnSpc>
                <a:spcPct val="80000"/>
              </a:lnSpc>
              <a:spcAft>
                <a:spcPts val="0"/>
              </a:spcAft>
              <a:buFont typeface="Wingdings" pitchFamily="2" charset="2"/>
              <a:buNone/>
              <a:defRPr/>
            </a:pPr>
            <a:r>
              <a:rPr lang="en-US" altLang="zh-CN" sz="2000" b="1" i="1" dirty="0">
                <a:solidFill>
                  <a:srgbClr val="002060"/>
                </a:solidFill>
                <a:latin typeface="Times New Roman" pitchFamily="18" charset="0"/>
              </a:rPr>
              <a:t>4</a:t>
            </a:r>
            <a:r>
              <a:rPr lang="zh-CN" altLang="en-US" sz="2000" b="1" i="1" dirty="0">
                <a:solidFill>
                  <a:srgbClr val="002060"/>
                </a:solidFill>
                <a:latin typeface="Times New Roman" pitchFamily="18" charset="0"/>
              </a:rPr>
              <a:t>％</a:t>
            </a:r>
            <a:r>
              <a:rPr lang="en-US" altLang="zh-CN" sz="2000" b="1" i="1" dirty="0" err="1">
                <a:solidFill>
                  <a:srgbClr val="002060"/>
                </a:solidFill>
                <a:latin typeface="Times New Roman" pitchFamily="18" charset="0"/>
              </a:rPr>
              <a:t>KCl</a:t>
            </a:r>
            <a:r>
              <a:rPr lang="zh-CN" altLang="en-US" sz="2000" b="1" i="1" baseline="-25000" dirty="0">
                <a:solidFill>
                  <a:srgbClr val="002060"/>
                </a:solidFill>
                <a:latin typeface="Times New Roman" pitchFamily="18" charset="0"/>
              </a:rPr>
              <a:t>，</a:t>
            </a:r>
            <a:r>
              <a:rPr lang="zh-CN" altLang="en-US" sz="2000" b="1" i="1" dirty="0">
                <a:solidFill>
                  <a:srgbClr val="002060"/>
                </a:solidFill>
                <a:latin typeface="Times New Roman" pitchFamily="18" charset="0"/>
              </a:rPr>
              <a:t> </a:t>
            </a:r>
            <a:r>
              <a:rPr lang="en-US" altLang="zh-CN" sz="2000" b="1" i="1" dirty="0">
                <a:solidFill>
                  <a:srgbClr val="002060"/>
                </a:solidFill>
                <a:latin typeface="Times New Roman" pitchFamily="18" charset="0"/>
              </a:rPr>
              <a:t>1-2</a:t>
            </a:r>
            <a:r>
              <a:rPr lang="zh-CN" altLang="en-US" sz="2000" b="1" i="1" dirty="0">
                <a:solidFill>
                  <a:srgbClr val="002060"/>
                </a:solidFill>
                <a:latin typeface="Times New Roman" pitchFamily="18" charset="0"/>
              </a:rPr>
              <a:t>滴</a:t>
            </a:r>
          </a:p>
          <a:p>
            <a:pPr algn="ctr" eaLnBrk="1" fontAlgn="auto" hangingPunct="1">
              <a:lnSpc>
                <a:spcPct val="80000"/>
              </a:lnSpc>
              <a:spcAft>
                <a:spcPts val="0"/>
              </a:spcAft>
              <a:buFont typeface="Wingdings" pitchFamily="2" charset="2"/>
              <a:buNone/>
              <a:defRPr/>
            </a:pPr>
            <a:r>
              <a:rPr lang="zh-CN" altLang="en-US" sz="2000" b="1" i="1" dirty="0">
                <a:solidFill>
                  <a:srgbClr val="002060"/>
                </a:solidFill>
                <a:cs typeface="Arial" charset="0"/>
              </a:rPr>
              <a:t>                   </a:t>
            </a:r>
            <a:r>
              <a:rPr lang="zh-CN" altLang="en-US" sz="2000" b="1" dirty="0">
                <a:solidFill>
                  <a:srgbClr val="002060"/>
                </a:solidFill>
                <a:cs typeface="Arial" charset="0"/>
              </a:rPr>
              <a:t>↓</a:t>
            </a:r>
            <a:r>
              <a:rPr lang="zh-CN" altLang="en-US" sz="2000" b="1" i="1" dirty="0">
                <a:solidFill>
                  <a:srgbClr val="FF0000"/>
                </a:solidFill>
                <a:cs typeface="Arial" charset="0"/>
              </a:rPr>
              <a:t>一旦出现现象</a:t>
            </a:r>
          </a:p>
          <a:p>
            <a:pPr algn="ctr" eaLnBrk="1" fontAlgn="auto" hangingPunct="1">
              <a:lnSpc>
                <a:spcPct val="80000"/>
              </a:lnSpc>
              <a:spcAft>
                <a:spcPts val="0"/>
              </a:spcAft>
              <a:buFont typeface="Wingdings" pitchFamily="2" charset="2"/>
              <a:buNone/>
              <a:defRPr/>
            </a:pPr>
            <a:r>
              <a:rPr lang="zh-CN" altLang="en-US" sz="2000" b="1" i="1" dirty="0">
                <a:solidFill>
                  <a:srgbClr val="002060"/>
                </a:solidFill>
                <a:cs typeface="Arial" charset="0"/>
              </a:rPr>
              <a:t>立即</a:t>
            </a:r>
            <a:r>
              <a:rPr lang="zh-CN" altLang="en-US" sz="2000" b="1" i="1" dirty="0">
                <a:solidFill>
                  <a:srgbClr val="7030A0"/>
                </a:solidFill>
                <a:cs typeface="Arial" charset="0"/>
              </a:rPr>
              <a:t>换洗</a:t>
            </a:r>
            <a:r>
              <a:rPr lang="zh-CN" altLang="en-US" sz="2000" b="1" i="1" dirty="0">
                <a:solidFill>
                  <a:srgbClr val="002060"/>
                </a:solidFill>
                <a:cs typeface="Arial" charset="0"/>
              </a:rPr>
              <a:t>，</a:t>
            </a:r>
            <a:r>
              <a:rPr lang="en-US" altLang="zh-CN" sz="2000" b="1" i="1" dirty="0">
                <a:solidFill>
                  <a:srgbClr val="002060"/>
                </a:solidFill>
                <a:cs typeface="Arial" charset="0"/>
              </a:rPr>
              <a:t>2-3</a:t>
            </a:r>
            <a:r>
              <a:rPr lang="zh-CN" altLang="en-US" sz="2000" b="1" i="1" dirty="0">
                <a:solidFill>
                  <a:srgbClr val="002060"/>
                </a:solidFill>
                <a:cs typeface="Arial" charset="0"/>
              </a:rPr>
              <a:t>次</a:t>
            </a:r>
          </a:p>
          <a:p>
            <a:pPr algn="ctr" eaLnBrk="1" fontAlgn="auto" hangingPunct="1">
              <a:lnSpc>
                <a:spcPct val="80000"/>
              </a:lnSpc>
              <a:spcAft>
                <a:spcPts val="0"/>
              </a:spcAft>
              <a:buFont typeface="Wingdings" pitchFamily="2" charset="2"/>
              <a:buNone/>
              <a:defRPr/>
            </a:pPr>
            <a:r>
              <a:rPr lang="zh-CN" altLang="en-US" sz="2000" b="1" dirty="0">
                <a:solidFill>
                  <a:srgbClr val="002060"/>
                </a:solidFill>
                <a:cs typeface="Arial" charset="0"/>
              </a:rPr>
              <a:t>↓</a:t>
            </a:r>
          </a:p>
          <a:p>
            <a:pPr algn="ctr" eaLnBrk="1" fontAlgn="auto" hangingPunct="1">
              <a:lnSpc>
                <a:spcPct val="80000"/>
              </a:lnSpc>
              <a:spcAft>
                <a:spcPts val="0"/>
              </a:spcAft>
              <a:buFont typeface="Wingdings" pitchFamily="2" charset="2"/>
              <a:buNone/>
              <a:defRPr/>
            </a:pPr>
            <a:r>
              <a:rPr lang="zh-CN" altLang="en-US" sz="2000" b="1" i="1" dirty="0">
                <a:solidFill>
                  <a:srgbClr val="00B050"/>
                </a:solidFill>
              </a:rPr>
              <a:t>正常心搏曲线</a:t>
            </a:r>
            <a:endParaRPr lang="zh-CN" altLang="en-US" sz="2000" b="1" i="1" dirty="0">
              <a:solidFill>
                <a:srgbClr val="00B050"/>
              </a:solidFill>
              <a:cs typeface="Arial" charset="0"/>
            </a:endParaRPr>
          </a:p>
          <a:p>
            <a:pPr eaLnBrk="1" fontAlgn="auto" hangingPunct="1">
              <a:lnSpc>
                <a:spcPct val="80000"/>
              </a:lnSpc>
              <a:spcAft>
                <a:spcPts val="0"/>
              </a:spcAft>
              <a:buFont typeface="Wingdings 2"/>
              <a:buChar char=""/>
              <a:defRPr/>
            </a:pPr>
            <a:endParaRPr lang="en-US" altLang="zh-CN" sz="2000" b="1" dirty="0">
              <a:cs typeface="Arial" charset="0"/>
            </a:endParaRPr>
          </a:p>
        </p:txBody>
      </p:sp>
      <p:sp>
        <p:nvSpPr>
          <p:cNvPr id="20484" name="Rectangle 3"/>
          <p:cNvSpPr>
            <a:spLocks noRot="1" noChangeArrowheads="1"/>
          </p:cNvSpPr>
          <p:nvPr/>
        </p:nvSpPr>
        <p:spPr bwMode="auto">
          <a:xfrm>
            <a:off x="179512" y="1341438"/>
            <a:ext cx="3095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80000"/>
              </a:lnSpc>
              <a:spcBef>
                <a:spcPct val="20000"/>
              </a:spcBef>
              <a:buClr>
                <a:schemeClr val="bg2"/>
              </a:buClr>
              <a:buSzPct val="75000"/>
              <a:buFont typeface="Wingdings" pitchFamily="2" charset="2"/>
              <a:buChar char="n"/>
            </a:pPr>
            <a:r>
              <a:rPr lang="zh-CN" altLang="en-US" sz="2400" b="1" dirty="0">
                <a:latin typeface="黑体" panose="02010609060101010101" pitchFamily="49" charset="-122"/>
                <a:ea typeface="黑体" panose="02010609060101010101" pitchFamily="49" charset="-122"/>
              </a:rPr>
              <a:t>观察离子对心脏活动的影响：</a:t>
            </a:r>
            <a:endParaRPr lang="en-US" altLang="zh-CN" sz="2000" b="1" dirty="0">
              <a:latin typeface="黑体" panose="02010609060101010101" pitchFamily="49" charset="-122"/>
              <a:ea typeface="黑体" panose="02010609060101010101" pitchFamily="49" charset="-122"/>
              <a:cs typeface="Arial" charset="0"/>
            </a:endParaRPr>
          </a:p>
        </p:txBody>
      </p:sp>
    </p:spTree>
    <p:extLst>
      <p:ext uri="{BB962C8B-B14F-4D97-AF65-F5344CB8AC3E}">
        <p14:creationId xmlns:p14="http://schemas.microsoft.com/office/powerpoint/2010/main" val="375614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DA8BBA6-DE3D-4BDB-8641-2C7323E44ED9}"/>
              </a:ext>
            </a:extLst>
          </p:cNvPr>
          <p:cNvSpPr>
            <a:spLocks noGrp="1"/>
          </p:cNvSpPr>
          <p:nvPr>
            <p:ph idx="1"/>
          </p:nvPr>
        </p:nvSpPr>
        <p:spPr>
          <a:xfrm>
            <a:off x="251520" y="260648"/>
            <a:ext cx="8208912" cy="6048672"/>
          </a:xfrm>
          <a:noFill/>
        </p:spPr>
        <p:txBody>
          <a:bodyPr>
            <a:noAutofit/>
          </a:bodyPr>
          <a:lstStyle/>
          <a:p>
            <a:pPr algn="just">
              <a:spcBef>
                <a:spcPts val="600"/>
              </a:spcBef>
            </a:pPr>
            <a:r>
              <a:rPr lang="zh-CN" altLang="en-US" sz="2300" b="1" dirty="0">
                <a:solidFill>
                  <a:srgbClr val="000099"/>
                </a:solidFill>
              </a:rPr>
              <a:t>观察药物对心脏活动的影响：</a:t>
            </a:r>
            <a:endParaRPr lang="zh-CN" altLang="en-US" sz="2300" b="1" dirty="0">
              <a:solidFill>
                <a:srgbClr val="000099"/>
              </a:solidFill>
              <a:latin typeface="Times New Roman" pitchFamily="18" charset="0"/>
            </a:endParaRPr>
          </a:p>
          <a:p>
            <a:pPr lvl="1" algn="just">
              <a:spcBef>
                <a:spcPts val="600"/>
              </a:spcBef>
            </a:pPr>
            <a:r>
              <a:rPr lang="zh-CN" altLang="en-US" b="1" dirty="0">
                <a:solidFill>
                  <a:srgbClr val="000099"/>
                </a:solidFill>
              </a:rPr>
              <a:t>记录正常心搏曲线</a:t>
            </a:r>
            <a:r>
              <a:rPr lang="zh-CN" altLang="en-US" b="1" dirty="0">
                <a:solidFill>
                  <a:schemeClr val="tx1"/>
                </a:solidFill>
              </a:rPr>
              <a:t>；</a:t>
            </a:r>
          </a:p>
          <a:p>
            <a:pPr lvl="1" algn="just">
              <a:spcBef>
                <a:spcPts val="600"/>
              </a:spcBef>
              <a:defRPr/>
            </a:pPr>
            <a:r>
              <a:rPr lang="zh-CN" altLang="en-US" b="1" dirty="0">
                <a:solidFill>
                  <a:schemeClr val="tx1"/>
                </a:solidFill>
                <a:latin typeface="Times New Roman" pitchFamily="18" charset="0"/>
              </a:rPr>
              <a:t>滴加</a:t>
            </a:r>
            <a:r>
              <a:rPr lang="en-US" altLang="zh-CN" b="1" dirty="0">
                <a:solidFill>
                  <a:schemeClr val="tx1"/>
                </a:solidFill>
                <a:latin typeface="Times New Roman" pitchFamily="18" charset="0"/>
              </a:rPr>
              <a:t>0.1%</a:t>
            </a:r>
            <a:r>
              <a:rPr lang="zh-CN" altLang="en-US" b="1" dirty="0">
                <a:solidFill>
                  <a:schemeClr val="tx1"/>
                </a:solidFill>
                <a:latin typeface="Times New Roman" pitchFamily="18" charset="0"/>
              </a:rPr>
              <a:t>去甲肾上腺素</a:t>
            </a:r>
            <a:r>
              <a:rPr lang="en-US" altLang="zh-CN" b="1" dirty="0">
                <a:solidFill>
                  <a:srgbClr val="0000CC"/>
                </a:solidFill>
                <a:latin typeface="Times New Roman" pitchFamily="18" charset="0"/>
              </a:rPr>
              <a:t>1</a:t>
            </a:r>
            <a:r>
              <a:rPr lang="zh-CN" altLang="en-US" b="1" dirty="0">
                <a:solidFill>
                  <a:srgbClr val="0000CC"/>
                </a:solidFill>
                <a:latin typeface="Times New Roman" pitchFamily="18" charset="0"/>
              </a:rPr>
              <a:t>滴</a:t>
            </a:r>
            <a:r>
              <a:rPr lang="zh-CN" altLang="en-US" b="1" dirty="0">
                <a:solidFill>
                  <a:schemeClr val="tx1"/>
                </a:solidFill>
                <a:latin typeface="Times New Roman" pitchFamily="18" charset="0"/>
              </a:rPr>
              <a:t>，</a:t>
            </a:r>
            <a:r>
              <a:rPr lang="zh-CN" altLang="en-US" b="1" dirty="0">
                <a:latin typeface="Times New Roman" pitchFamily="18" charset="0"/>
              </a:rPr>
              <a:t>快速吹洗混匀后</a:t>
            </a:r>
            <a:r>
              <a:rPr lang="zh-CN" altLang="en-US" b="1" dirty="0">
                <a:solidFill>
                  <a:schemeClr val="tx1"/>
                </a:solidFill>
                <a:latin typeface="Times New Roman" pitchFamily="18" charset="0"/>
              </a:rPr>
              <a:t>观察心搏情况，</a:t>
            </a:r>
            <a:r>
              <a:rPr lang="zh-CN" altLang="en-US" b="1" dirty="0">
                <a:solidFill>
                  <a:srgbClr val="E820C2"/>
                </a:solidFill>
                <a:latin typeface="Times New Roman" pitchFamily="18" charset="0"/>
              </a:rPr>
              <a:t>出现变化后立即</a:t>
            </a:r>
            <a:r>
              <a:rPr lang="zh-CN" altLang="en-US" b="1" dirty="0">
                <a:solidFill>
                  <a:schemeClr val="tx1"/>
                </a:solidFill>
                <a:latin typeface="Times New Roman" pitchFamily="18" charset="0"/>
              </a:rPr>
              <a:t>换洗；</a:t>
            </a:r>
          </a:p>
          <a:p>
            <a:pPr lvl="1" algn="just">
              <a:spcBef>
                <a:spcPts val="600"/>
              </a:spcBef>
              <a:defRPr/>
            </a:pPr>
            <a:r>
              <a:rPr lang="zh-CN" altLang="en-US" b="1" dirty="0">
                <a:solidFill>
                  <a:schemeClr val="tx1"/>
                </a:solidFill>
                <a:latin typeface="Times New Roman" pitchFamily="18" charset="0"/>
              </a:rPr>
              <a:t>滴</a:t>
            </a:r>
            <a:r>
              <a:rPr lang="zh-CN" altLang="en-US" b="1" dirty="0">
                <a:solidFill>
                  <a:schemeClr val="tx1"/>
                </a:solidFill>
                <a:latin typeface="宋体" charset="-122"/>
              </a:rPr>
              <a:t>加</a:t>
            </a:r>
            <a:r>
              <a:rPr lang="en-US" altLang="zh-CN" b="1" dirty="0">
                <a:latin typeface="Times New Roman" pitchFamily="18" charset="0"/>
              </a:rPr>
              <a:t>0.1%</a:t>
            </a:r>
            <a:r>
              <a:rPr lang="zh-CN" altLang="en-US" b="1" dirty="0">
                <a:latin typeface="Times New Roman" pitchFamily="18" charset="0"/>
              </a:rPr>
              <a:t>普萘洛尔</a:t>
            </a:r>
            <a:r>
              <a:rPr lang="en-US" altLang="zh-CN" b="1" dirty="0">
                <a:solidFill>
                  <a:srgbClr val="0000CC"/>
                </a:solidFill>
                <a:latin typeface="Times New Roman" pitchFamily="18" charset="0"/>
              </a:rPr>
              <a:t>1</a:t>
            </a:r>
            <a:r>
              <a:rPr lang="zh-CN" altLang="en-US" b="1" dirty="0">
                <a:solidFill>
                  <a:srgbClr val="0000CC"/>
                </a:solidFill>
                <a:latin typeface="Times New Roman" pitchFamily="18" charset="0"/>
              </a:rPr>
              <a:t>滴</a:t>
            </a:r>
            <a:r>
              <a:rPr lang="zh-CN" altLang="en-US" b="1" dirty="0">
                <a:latin typeface="Times New Roman" pitchFamily="18" charset="0"/>
              </a:rPr>
              <a:t>，混匀，</a:t>
            </a:r>
            <a:r>
              <a:rPr lang="zh-CN" altLang="en-US" b="1" dirty="0">
                <a:solidFill>
                  <a:schemeClr val="accent3">
                    <a:lumMod val="75000"/>
                  </a:schemeClr>
                </a:solidFill>
                <a:latin typeface="Times New Roman" pitchFamily="18" charset="0"/>
              </a:rPr>
              <a:t>约</a:t>
            </a:r>
            <a:r>
              <a:rPr lang="en-US" altLang="zh-CN" b="1" dirty="0">
                <a:solidFill>
                  <a:schemeClr val="accent3">
                    <a:lumMod val="75000"/>
                  </a:schemeClr>
                </a:solidFill>
                <a:latin typeface="Times New Roman" pitchFamily="18" charset="0"/>
              </a:rPr>
              <a:t>1 min </a:t>
            </a:r>
            <a:r>
              <a:rPr lang="zh-CN" altLang="en-US" b="1" dirty="0">
                <a:solidFill>
                  <a:schemeClr val="accent3">
                    <a:lumMod val="75000"/>
                  </a:schemeClr>
                </a:solidFill>
                <a:latin typeface="Times New Roman" pitchFamily="18" charset="0"/>
              </a:rPr>
              <a:t>后滴加</a:t>
            </a:r>
            <a:r>
              <a:rPr lang="en-US" altLang="zh-CN" b="1" dirty="0">
                <a:solidFill>
                  <a:schemeClr val="tx1"/>
                </a:solidFill>
                <a:latin typeface="Times New Roman" pitchFamily="18" charset="0"/>
              </a:rPr>
              <a:t>0.1%</a:t>
            </a:r>
            <a:r>
              <a:rPr lang="zh-CN" altLang="en-US" b="1" dirty="0">
                <a:solidFill>
                  <a:schemeClr val="tx1"/>
                </a:solidFill>
                <a:latin typeface="Times New Roman" pitchFamily="18" charset="0"/>
              </a:rPr>
              <a:t>去甲肾上腺素</a:t>
            </a:r>
            <a:r>
              <a:rPr lang="en-US" altLang="zh-CN" b="1" dirty="0">
                <a:solidFill>
                  <a:srgbClr val="0000CC"/>
                </a:solidFill>
                <a:latin typeface="Times New Roman" pitchFamily="18" charset="0"/>
              </a:rPr>
              <a:t>1</a:t>
            </a:r>
            <a:r>
              <a:rPr lang="zh-CN" altLang="en-US" b="1" dirty="0">
                <a:solidFill>
                  <a:srgbClr val="0000CC"/>
                </a:solidFill>
                <a:latin typeface="Times New Roman" pitchFamily="18" charset="0"/>
              </a:rPr>
              <a:t>滴</a:t>
            </a:r>
            <a:r>
              <a:rPr lang="zh-CN" altLang="en-US" b="1" dirty="0">
                <a:latin typeface="Times New Roman" pitchFamily="18" charset="0"/>
              </a:rPr>
              <a:t>，混匀后观察</a:t>
            </a:r>
            <a:r>
              <a:rPr lang="zh-CN" altLang="en-US" b="1" dirty="0">
                <a:solidFill>
                  <a:schemeClr val="tx1"/>
                </a:solidFill>
                <a:latin typeface="Times New Roman" pitchFamily="18" charset="0"/>
              </a:rPr>
              <a:t>心搏变化，与前一步进行比较后，立即</a:t>
            </a:r>
            <a:r>
              <a:rPr lang="zh-CN" altLang="en-US" b="1" dirty="0">
                <a:solidFill>
                  <a:srgbClr val="0000CC"/>
                </a:solidFill>
                <a:latin typeface="Times New Roman" pitchFamily="18" charset="0"/>
              </a:rPr>
              <a:t>换洗</a:t>
            </a:r>
            <a:r>
              <a:rPr lang="zh-CN" altLang="en-US" b="1" dirty="0">
                <a:latin typeface="Times New Roman" pitchFamily="18" charset="0"/>
              </a:rPr>
              <a:t>；</a:t>
            </a:r>
          </a:p>
          <a:p>
            <a:pPr lvl="1" algn="just">
              <a:spcBef>
                <a:spcPts val="600"/>
              </a:spcBef>
              <a:defRPr/>
            </a:pPr>
            <a:r>
              <a:rPr lang="zh-CN" altLang="en-US" b="1" i="1" dirty="0">
                <a:solidFill>
                  <a:srgbClr val="002060"/>
                </a:solidFill>
                <a:latin typeface="Times New Roman" pitchFamily="18" charset="0"/>
              </a:rPr>
              <a:t>滴加</a:t>
            </a:r>
            <a:r>
              <a:rPr lang="en-US" altLang="zh-CN" b="1" i="1" dirty="0">
                <a:solidFill>
                  <a:srgbClr val="002060"/>
                </a:solidFill>
                <a:latin typeface="Times New Roman" pitchFamily="18" charset="0"/>
              </a:rPr>
              <a:t>0.01</a:t>
            </a:r>
            <a:r>
              <a:rPr lang="zh-CN" altLang="en-US" b="1" i="1" dirty="0">
                <a:solidFill>
                  <a:srgbClr val="002060"/>
                </a:solidFill>
                <a:latin typeface="Times New Roman" pitchFamily="18" charset="0"/>
              </a:rPr>
              <a:t>％乙酰胆碱 </a:t>
            </a:r>
            <a:r>
              <a:rPr lang="en-US" altLang="zh-CN" b="1" i="1" dirty="0">
                <a:solidFill>
                  <a:srgbClr val="0000CC"/>
                </a:solidFill>
                <a:latin typeface="Times New Roman" pitchFamily="18" charset="0"/>
              </a:rPr>
              <a:t>1</a:t>
            </a:r>
            <a:r>
              <a:rPr lang="zh-CN" altLang="en-US" b="1" i="1" dirty="0">
                <a:solidFill>
                  <a:srgbClr val="0000CC"/>
                </a:solidFill>
                <a:latin typeface="Times New Roman" pitchFamily="18" charset="0"/>
              </a:rPr>
              <a:t>滴</a:t>
            </a:r>
            <a:r>
              <a:rPr lang="zh-CN" altLang="en-US" b="1" i="1" dirty="0">
                <a:solidFill>
                  <a:srgbClr val="002060"/>
                </a:solidFill>
                <a:latin typeface="Times New Roman" pitchFamily="18" charset="0"/>
              </a:rPr>
              <a:t>，</a:t>
            </a:r>
            <a:r>
              <a:rPr lang="zh-CN" altLang="en-US" b="1" dirty="0">
                <a:latin typeface="Times New Roman" pitchFamily="18" charset="0"/>
              </a:rPr>
              <a:t>混匀后</a:t>
            </a:r>
            <a:r>
              <a:rPr lang="zh-CN" altLang="en-US" b="1" i="1" dirty="0">
                <a:solidFill>
                  <a:srgbClr val="002060"/>
                </a:solidFill>
                <a:latin typeface="Times New Roman" pitchFamily="18" charset="0"/>
              </a:rPr>
              <a:t>观察心搏</a:t>
            </a:r>
            <a:r>
              <a:rPr lang="zh-CN" altLang="en-US" b="1" i="1" dirty="0">
                <a:solidFill>
                  <a:srgbClr val="E820C2"/>
                </a:solidFill>
                <a:latin typeface="Times New Roman" pitchFamily="18" charset="0"/>
              </a:rPr>
              <a:t>出现变化后立即</a:t>
            </a:r>
            <a:r>
              <a:rPr lang="zh-CN" altLang="en-US" b="1" i="1" dirty="0">
                <a:solidFill>
                  <a:srgbClr val="7030A0"/>
                </a:solidFill>
                <a:latin typeface="Times New Roman" pitchFamily="18" charset="0"/>
              </a:rPr>
              <a:t>换洗</a:t>
            </a:r>
            <a:r>
              <a:rPr lang="zh-CN" altLang="en-US" b="1" i="1" dirty="0">
                <a:solidFill>
                  <a:srgbClr val="002060"/>
                </a:solidFill>
                <a:latin typeface="Times New Roman" pitchFamily="18" charset="0"/>
              </a:rPr>
              <a:t>；</a:t>
            </a:r>
          </a:p>
          <a:p>
            <a:pPr lvl="1" algn="just">
              <a:spcBef>
                <a:spcPts val="600"/>
              </a:spcBef>
              <a:defRPr/>
            </a:pPr>
            <a:r>
              <a:rPr lang="zh-CN" altLang="en-US" b="1" i="1" dirty="0">
                <a:solidFill>
                  <a:srgbClr val="002060"/>
                </a:solidFill>
                <a:latin typeface="Times New Roman" pitchFamily="18" charset="0"/>
              </a:rPr>
              <a:t>滴加</a:t>
            </a:r>
            <a:r>
              <a:rPr lang="en-US" altLang="zh-CN" b="1" i="1" dirty="0">
                <a:solidFill>
                  <a:srgbClr val="002060"/>
                </a:solidFill>
                <a:latin typeface="Times New Roman" pitchFamily="18" charset="0"/>
              </a:rPr>
              <a:t>0.1%</a:t>
            </a:r>
            <a:r>
              <a:rPr lang="zh-CN" altLang="en-US" b="1" i="1" dirty="0">
                <a:solidFill>
                  <a:srgbClr val="002060"/>
                </a:solidFill>
                <a:latin typeface="Times New Roman" pitchFamily="18" charset="0"/>
              </a:rPr>
              <a:t>阿托品 </a:t>
            </a:r>
            <a:r>
              <a:rPr lang="en-US" altLang="zh-CN" b="1" i="1" dirty="0">
                <a:solidFill>
                  <a:srgbClr val="0000CC"/>
                </a:solidFill>
                <a:latin typeface="Times New Roman" pitchFamily="18" charset="0"/>
              </a:rPr>
              <a:t>1</a:t>
            </a:r>
            <a:r>
              <a:rPr lang="zh-CN" altLang="en-US" b="1" i="1" dirty="0">
                <a:solidFill>
                  <a:srgbClr val="0000CC"/>
                </a:solidFill>
                <a:latin typeface="Times New Roman" pitchFamily="18" charset="0"/>
              </a:rPr>
              <a:t>滴</a:t>
            </a:r>
            <a:r>
              <a:rPr lang="zh-CN" altLang="en-US" b="1" i="1" dirty="0">
                <a:solidFill>
                  <a:srgbClr val="002060"/>
                </a:solidFill>
                <a:latin typeface="Times New Roman" pitchFamily="18" charset="0"/>
              </a:rPr>
              <a:t>，混匀，</a:t>
            </a:r>
            <a:r>
              <a:rPr lang="zh-CN" altLang="en-US" b="1" i="1" dirty="0">
                <a:solidFill>
                  <a:schemeClr val="accent3">
                    <a:lumMod val="75000"/>
                  </a:schemeClr>
                </a:solidFill>
                <a:latin typeface="Times New Roman" pitchFamily="18" charset="0"/>
              </a:rPr>
              <a:t>约</a:t>
            </a:r>
            <a:r>
              <a:rPr lang="en-US" altLang="zh-CN" b="1" i="1" dirty="0">
                <a:solidFill>
                  <a:schemeClr val="accent3">
                    <a:lumMod val="75000"/>
                  </a:schemeClr>
                </a:solidFill>
                <a:latin typeface="Times New Roman" pitchFamily="18" charset="0"/>
              </a:rPr>
              <a:t>1</a:t>
            </a:r>
            <a:r>
              <a:rPr lang="zh-CN" altLang="en-US" b="1" i="1" dirty="0">
                <a:solidFill>
                  <a:schemeClr val="accent3">
                    <a:lumMod val="75000"/>
                  </a:schemeClr>
                </a:solidFill>
                <a:latin typeface="Times New Roman" pitchFamily="18" charset="0"/>
              </a:rPr>
              <a:t> </a:t>
            </a:r>
            <a:r>
              <a:rPr lang="en-US" altLang="zh-CN" b="1" i="1" dirty="0">
                <a:solidFill>
                  <a:schemeClr val="accent3">
                    <a:lumMod val="75000"/>
                  </a:schemeClr>
                </a:solidFill>
                <a:latin typeface="Times New Roman" pitchFamily="18" charset="0"/>
              </a:rPr>
              <a:t>min </a:t>
            </a:r>
            <a:r>
              <a:rPr lang="zh-CN" altLang="en-US" b="1" i="1" dirty="0">
                <a:solidFill>
                  <a:schemeClr val="accent3">
                    <a:lumMod val="75000"/>
                  </a:schemeClr>
                </a:solidFill>
                <a:latin typeface="Times New Roman" pitchFamily="18" charset="0"/>
              </a:rPr>
              <a:t>后滴加</a:t>
            </a:r>
            <a:r>
              <a:rPr lang="en-US" altLang="zh-CN" b="1" i="1" dirty="0">
                <a:solidFill>
                  <a:srgbClr val="002060"/>
                </a:solidFill>
                <a:latin typeface="Times New Roman" pitchFamily="18" charset="0"/>
              </a:rPr>
              <a:t>0.01%</a:t>
            </a:r>
            <a:r>
              <a:rPr lang="zh-CN" altLang="en-US" b="1" i="1" dirty="0">
                <a:solidFill>
                  <a:srgbClr val="002060"/>
                </a:solidFill>
                <a:latin typeface="Times New Roman" pitchFamily="18" charset="0"/>
              </a:rPr>
              <a:t>乙酰胆碱 </a:t>
            </a:r>
            <a:r>
              <a:rPr lang="en-US" altLang="zh-CN" b="1" i="1" dirty="0">
                <a:solidFill>
                  <a:srgbClr val="0000CC"/>
                </a:solidFill>
                <a:latin typeface="Times New Roman" pitchFamily="18" charset="0"/>
              </a:rPr>
              <a:t>1</a:t>
            </a:r>
            <a:r>
              <a:rPr lang="zh-CN" altLang="en-US" b="1" i="1" dirty="0">
                <a:solidFill>
                  <a:srgbClr val="0000CC"/>
                </a:solidFill>
                <a:latin typeface="Times New Roman" pitchFamily="18" charset="0"/>
              </a:rPr>
              <a:t>滴</a:t>
            </a:r>
            <a:r>
              <a:rPr lang="zh-CN" altLang="en-US" b="1" i="1" dirty="0">
                <a:solidFill>
                  <a:srgbClr val="002060"/>
                </a:solidFill>
                <a:latin typeface="Times New Roman" pitchFamily="18" charset="0"/>
              </a:rPr>
              <a:t>，观察心搏变化，与前一步进行比较后，立即</a:t>
            </a:r>
            <a:r>
              <a:rPr lang="zh-CN" altLang="en-US" b="1" i="1" dirty="0">
                <a:solidFill>
                  <a:srgbClr val="7030A0"/>
                </a:solidFill>
                <a:latin typeface="Times New Roman" pitchFamily="18" charset="0"/>
              </a:rPr>
              <a:t>换洗</a:t>
            </a:r>
            <a:r>
              <a:rPr lang="zh-CN" altLang="en-US" b="1" i="1" dirty="0">
                <a:solidFill>
                  <a:srgbClr val="002060"/>
                </a:solidFill>
                <a:latin typeface="Times New Roman" pitchFamily="18" charset="0"/>
              </a:rPr>
              <a:t>。</a:t>
            </a:r>
            <a:endParaRPr lang="en-US" altLang="zh-CN" b="1" i="1" dirty="0">
              <a:solidFill>
                <a:srgbClr val="002060"/>
              </a:solidFill>
              <a:latin typeface="Times New Roman" pitchFamily="18" charset="0"/>
            </a:endParaRPr>
          </a:p>
          <a:p>
            <a:pPr algn="just" eaLnBrk="1" hangingPunct="1">
              <a:spcBef>
                <a:spcPts val="600"/>
              </a:spcBef>
              <a:defRPr/>
            </a:pPr>
            <a:r>
              <a:rPr lang="zh-CN" altLang="en-US" sz="2300" b="1" dirty="0">
                <a:solidFill>
                  <a:srgbClr val="FF0000"/>
                </a:solidFill>
                <a:latin typeface="Times New Roman" pitchFamily="18" charset="0"/>
              </a:rPr>
              <a:t> </a:t>
            </a:r>
            <a:r>
              <a:rPr lang="zh-CN" altLang="en-US" sz="2300" b="1" dirty="0">
                <a:solidFill>
                  <a:srgbClr val="C00000"/>
                </a:solidFill>
                <a:latin typeface="Times New Roman" pitchFamily="18" charset="0"/>
              </a:rPr>
              <a:t>注意：</a:t>
            </a:r>
            <a:endParaRPr lang="en-US" altLang="zh-CN" sz="2300" b="1" dirty="0">
              <a:solidFill>
                <a:srgbClr val="C00000"/>
              </a:solidFill>
            </a:endParaRPr>
          </a:p>
          <a:p>
            <a:pPr lvl="1" algn="just">
              <a:spcBef>
                <a:spcPts val="600"/>
              </a:spcBef>
            </a:pPr>
            <a:r>
              <a:rPr lang="zh-CN" altLang="en-US" b="1" dirty="0">
                <a:solidFill>
                  <a:srgbClr val="7030A0"/>
                </a:solidFill>
              </a:rPr>
              <a:t>及时打好标记。</a:t>
            </a:r>
            <a:endParaRPr lang="en-US" altLang="zh-CN" b="1" dirty="0">
              <a:solidFill>
                <a:srgbClr val="7030A0"/>
              </a:solidFill>
            </a:endParaRPr>
          </a:p>
          <a:p>
            <a:pPr lvl="1" algn="just">
              <a:spcBef>
                <a:spcPts val="600"/>
              </a:spcBef>
            </a:pPr>
            <a:r>
              <a:rPr lang="zh-CN" altLang="en-US" b="1" dirty="0">
                <a:solidFill>
                  <a:srgbClr val="7030A0"/>
                </a:solidFill>
              </a:rPr>
              <a:t>每次更换灌流液时，液面应保持一致。</a:t>
            </a:r>
            <a:endParaRPr lang="en-US" altLang="zh-CN" b="1" dirty="0">
              <a:solidFill>
                <a:srgbClr val="7030A0"/>
              </a:solidFill>
            </a:endParaRPr>
          </a:p>
        </p:txBody>
      </p:sp>
    </p:spTree>
    <p:extLst>
      <p:ext uri="{BB962C8B-B14F-4D97-AF65-F5344CB8AC3E}">
        <p14:creationId xmlns:p14="http://schemas.microsoft.com/office/powerpoint/2010/main" val="865512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8" descr="data:image/jpeg;base64,/9j/4AAQSkZJRgABAQAAAQABAAD/2wCEAAkGBhQSDxUUEhIVFRQVFBEWFxgVGBcZGBYVFxUVFxcXFxQYHCgeGBkmGhcaHy8gJCcpLCwsFh4xNTAqNScrLCkBCQoKBQUFDQUFDSkYEhgpKSkpKSkpKSkpKSkpKSkpKSkpKSkpKSkpKSkpKSkpKSkpKSkpKSkpKSkpKSkpKSkpKf/AABEIAMoA+gMBIgACEQEDEQH/xAAbAAEAAgMBAQAAAAAAAAAAAAAABQYCAwQBB//EAE8QAAIBAwIDBAMJCQ0IAwAAAAECAwAEERIhBRMxBiJBYRQyURYjQlJxgZGT0xUkMzRUZIKEtAc1U1VicnSDkqGz0eJDRGOUo6Sx4SWi8P/EABQBAQAAAAAAAAAAAAAAAAAAAAD/xAAUEQEAAAAAAAAAAAAAAAAAAAAA/9oADAMBAAIRAxEAPwD7jSlKBSlKBSsBKNWnI1YzjO+CcZx7Mg/RWdApSlApSlApSlApSlApSlApSlAqCfjVw00yQW0brC6oWebQSxjSTZRG22HA61O1DcD/ABm9/pEf7Lb0GPp97+Rw/wDMn7Gnp99+Rw/8yfsa38d4nJCIhEiu8sqxgOxVRlXYkkAnovTHjXP6Rf8A8Da/XSfZUHvp99+Rw/8AMn7Gql+6Pc3WIimYmW3vXfS52YRbiOQLkkLnfA6gbdRbOff/AMDa/XSfZVXu3XaOeBrYLtJy7mSRUfCnTC+RllyVB3G2TjwOKDm59wYyIGmY+nSa9Jc4gDRbhs7d7A0jOVaTbbI64hI9ncMg1yNNdENqzHCyrh2BXBkw2QB4lfDeo+54tP8Ac9mNzIcXMsbFADIwVFJ5bZwoEayOQRuTgEbGsLvilz9zQ4nkLm5ZAAveXCy5VmB73VTtsMeOCaDttxNFaQ6UKu5sCJRI2qeIDmSLJqJZGADBj0OsY3Okc6XDNb3CYZNIiVIQ5Ll5JuazBdR+PGuB46hsNhIdgeKSzSNzJJHQ28bqJNJJHOmUPhdt1Vd+hxnzq7iMewfRQfNewOsXSBy4BF3pVnJyEMSswTPqcwsAcYzqwa+mViEHsHTHzez5KyoFKUoFKUoFK1T3Spp1MF1MFXPixzgDz2qEk7ZRrK0RimEmY9ClVBkD83SVJbA/AucNg4A23FBnH++z/wBDh/x5qnaqtjxqF+ILKJFCTWNu0eohS2qaUgAHx3G1WqgVwca4uttDzXBK64U2x1kkWMHfwBYGu+qt+6ZbGThkkYbSXktUDddJa4iAbHkcH5qC00qK7O8Y9Ihyw0yxkxzJ4xzL64+Q+sD4qynxqVoFKUoFKUoNN1dJGjPIyoiglmYgBQOpJPQVAr2pmlGq0spJYz0kldYFYe1FfLkH2lQDWq0i+6E3OcZtIXIgQ+rPIhIa4ceKBgQgO2xf4uLTQV6Ptby2VbyCS11EKruVeEsei89CQhPgHC5qdmY6TjGcHGemcbZpPArqVdQysCGVgCCD1BB2IqsWwNlN6KxLW06v6NqJJjkVSWttXUqVGpM7jSy+C0HdwO8ndo+bJCwNpC7csqSZizBnXH+zIxg9K94FIDc3uCN54yN/D0aAZ+muXs1bgPF96NDiwt1yWY6AGb3g5HrL1z13p2X7Lei3d/N4XM6Om/RdAJ28PfGf6BQc805LQa5llxxKYZG2hQs4EZ2G6+qfPxqd4FKzRMXlWU824GpegAlcKh2G6gBT5qaq3EuyT3MtrIYlj5HEZ5GCnZ4SWYOwzuzOsbEeZ2q0cBjKxENEIjzrg6R4gyuQ/U7sO9+lQSVaZ7KNwQ6K2cA6lByB0znr1P01upQcsXCoVQosUaoc5UKoU5GDkYwcjaszZR4xoXA1ADSMANs2B5jrW+lBphskRiyoqsQqkhQCVXOkEjwGTgeGa3UpQKUpQKUpQKUpQRnGez0N1y+curlOHX5RnY+X+VcXuQUuzmeZmMolUnl9xwrINOE3ARioByAPPerBXmaCr8P4RFFxARKgKQ2NsqagGICzSgHJ8dutWmoKL99X/ocP+PNU7QKrvb38S/WLL9qhqxVXe3v4l+sWX7VDQdHFOzuuXnwSmC4wFLgakkUdFmiJAcDwOQwzsfCudeK38e0tisuPh28ygHz5c2kr8mT8tWKlBX/dS49awvB8iRuPpSQ1ie28Q9e3vEHta1mI+lVNWHFMUEPw/tjZzNojuY9fTQ50SfVyAN/dWjtfcM0aWsbFZLt+VkdUiA1TyD2ER5APxnWpa+4ZFMumaJJF9jqGH94qi2HC5Y76eayHMitcW6wSuWBLBZLgW8jn3pgeWuk5UlWHd8Av9rbLGioihURVVVHQKowAPmFba4uE8WjuYhJESQSQQRhkdThkdTurg7EGu2gVE9qOFekWkiBtD6dcbjrHKnejcfIwHzZqWrXcHuNggHS256Dbx8qCndgOKxXC27pLIzGwhDK3QFJHR2Jz+E1hgfICroaonZaT0e/SNpY39NtEuBy9Og3CBVmdMAYR10uB0yrnFXugiOzWjRNyw4HpV1q5mMl+adRXHwM9PKsuzWjkty9enn3WeZjOrnya8Y+DqzjyxWXAJCVlzNzsXFyM4I0ASH3rf4vq/NWXAZC0TEyiU864GoZ2AmcBN/iju/o0ElSlKBSlKBSlKBSlKBSlKBSleA0HtQfaq1d0iCqzoJgZVQ7tHy5BjGRkayhx5VOUoKVwS1uRdQrJIolXh9oJtS6yxEsmoBgwweu++5q61BR/vq/9Dh/x5qnaBVd7e/iX6xZftUNWKq729/Ev1iy/aoaCxUpSgUpSg4eN8VW2tpZ36RozY9pA2UeZOB89c/ZfhjQWkaP+EIMkp9s0hLyf/ZiPkArh7SNzrm1tBuGc3Ew/4UBUqD/OmMY/RarJQVnio9Du1ulwIJykV17Fc4WG4+kiNj7GUn1asorTe2aSxPHIoZHVkYHxVhgj6DUP2UvHCvazEma1KoWPWWEg8mbPtZRg/wApGoJ+tdwO422e623t26VsrVdY0NnONLZx1xg9POgo13wuQwRvHZ8qW3s7WaPDMdMkLsxtdz00Flz1PMq68Ov1nhjljOUkRHU/yWAI/wDNV3ss8Jkh5bzMfudbFeZjBi1tpZt/wpPWt/Zf3iWezOwifmw+dvMzMoH8x9afIF9tBJcERgsmuNI8z3BAjxhlLnS7YJ77Dc+de8DRhE2qNIzzbg6U6EGVyrnc95hhj5k1o7NKoSbQjp99XROvqWMp1Mu3qE7jyrLs0qCFtCuo591tJ11c+TUR/JJyR5EUEtSlKBSlKBSlKBSlKBSlKCmfumzEQRYJB5qnZiuwIHUebDqR161zfuZQlGnDI6ZEJw5OfVK6sHfSwVWBx5dQRU52y4tJBBmIbsJwTjJXTBK4YeAOpR1rPspxWSaNxKAGjZFGxBZTDE2sgnfLMwyNu75Ggkb/AItDBjnSpHqzjUcZx1xVen7UXC3BhMMXfkgSJwzFVMglbTJsMuI4w+F/hFHmbbUUOy1sGc8lcyNqY75LZ1auuzZ8RQV/hPaWOS8imYMvpFjbEKEd8MZpcglVOBk9TgVdar9rCqcTZUAVVsoAANgAJpgAAOgxVgoFV3t7+JfrFl+1Q1Yqrvb38S/WLL9qhoLFSlKBQ0qJ7U8Ua3s5ZEGZMBIh7ZpCI4x/bYUHF2abn3N1dfBZxbwn/hW5YMR5GZpPl0irHXDwThgt7aKFdxHGi5+MQN2PmTkn5a7qBVb7VRmB0vkz7wCs4A9e1Ygvt4mMgSD5GHwqslYugIIIyCMEHoQfAigRyBgCCCCAQR0IPQg+ysbg9xt8d1tz4bdar/ZhzbySWLnaICS3J+FascBfMxt738mg+NWC4HcbbPdO3t26UED2duHZ4tdzHKDZQMQnV3LNmYd0dxug+TpWPapTDLb3gOBC5im87ecqrE/zHCP8itWXZ63dXi1WqQ4soFJU50MGbMA39VeufPrU3fWayxPHINSOrIwPirDBH0Gg4ez8mUl9+MuLm5GSCNGJCOVv1C+rnptWXZ+TMTHnc7365GrBGMTONG/xfV/RqM7AysLZ4ZGVpbeeaF2UYLaSCjv7XaMqxPiSaleBq3KOtEQ8242jxgjmvpY4J7xGCfMnpQSNKUoFKUoFKUoFKUoFKUoIXtLxblLEgQOZ5VjwwJXl4LSk+HqAgZ6lhXP2RKESaYo1YCJWeLJVwV1xgZ8BG6nGSAXNdcwiu442EjBVl5iMpC6impM7g5Q5O/jtUXwm/trXmrHz8JJKjoV2Ro0WRmCgerodcEbYwB0oLXXPPxCNNWuRF0hS2pgNIYkKTnpkgge3FabyCSQKYZ+WOuQivqBxj1un/uqvJ2MuBdtPzY5cyW8hDLoaQx+kDSzZIACyqF2x3B06kJiBgeKOQcg2UJB9o583jU9VI4N2eMd3DC00mqCwtgTGxUOVml2Ixuu2APZV2FB7Vd7e/iX6xZftUNWKq729/Ev1iy/aoaCxUpSgVXOKEz8St4B6kCtdS+bbxwL9Jd/6sVYiarvY4GQT3bf7zMzJ/R4/e4fmIUv/AFlBY6UpQKUpQQPauxbSlzCpae1JdVHWWMjE0P6S7j+UiVIxXyTWwlQ6o5ItakdSrLkY88V21V+GN6LcTWhbTHIJbi1J+CCSZ4h/Mdg4HxZMfBoNfZTk8yHl87P3OttPMxjla206sf7XOc+HSrWarvZy4ZnizdrNmxgYgAjWxZszjI6N0x5dKsRoKPwrFtxAusTxR3k9zDJrJ3uI3d4pRkerImtR/NTc1Y+zaqIW0oyDn3Rw5ySTPJlhsO6xyw8iKi5eHek2VykUzSSC5uGjZwRyp4pdaIMn1VdQufZmu3sXfc6ySUuzF2mYhwQ0bGRtUW/gjZQH2KKCdpSlApSlApSlApSlApSlBRB+5mHjCySYZYUgBCK3cjjmiRwT0JWUMR8ZRU5cdmsPcTRktLNbpDhjhAygrzPbkgqD5RgVP0oNFha8uJIwchERM+3SoGf7q31xcQ4jytPvUsmrP4NdWOnXcYqkp2xuHnKPmEPOy6hpIghSWSL3wMvdmZkU5OVxJsNskLNH++r/ANDh/wAeap2qRwPjMr3UMjwSNJLYWpfQEAQmaTLMHcEA5zgZNXYUHtV3t7+JfrFl+1Q1Yqrvb38S/WLL9qhoLFSlKCB7aXLC0aOM4luGS3j9oaU6WYfzU1v+hUxZ2qxRpGgwqKqKPYqgAD6BUER6RxX2pZRf9xcD/wArCP8ArVY6BSlKBSlKBUL2q4U00GqHHPhYSw6uhdQQUY/EdSyHyfyqarVdY0NnONLdOvTw86CudkLjmiGRYIkQ2UK6k6pIruHgAzkKhHs653qzmvnHY9IbO+iVVmSO7s4GiEnqxy5YvExAwJHwX8MlX23r6OaCN4EG0ya+X+MXGOVjGnmHTq0/7THreOaguyMkkN3cQSspWaSe6h0EFVHOKSoMeIOhyPbK1TXZ6PCS4hMWbm5OGJOsmQ++DPg3rY6b1X+IQiK1W7SJomtLu5lYHJZoWmkW4OSPVZCZQP5K+ygu1KxRwQCDkEZBHiPA1lQKUpQKUpQKUpQKUpQKUpQMViYxvsN+u3X5ayquL25hLuipIzpLytIC5aTMuV3PdOImbDYOkqejCg3R/vq/9Dh/x5qnarXC75J+Ic2M5SSwt3U/yWmlIyPA1ZaBVd7e/iX6xZftUNWKq729/Ev1iy/aoaCxVpu7lY42dzhEVmYnwVQST9ArdVc7YHm8mzH+9SYkx4W8eHmJ8jhY/wCtoNnYy0K2vNce+XTvcvnqDLgov6MYRP0an68Ar2gUpSgUpSgVruD3G3x3W39mx3rZWu49RsAE6Tseh28fKgpyWHpUKxi9MjmxtpI20sPflctHd79CWA264HnVi7PcW9JtkkZdD7rKn8HKhKyJ8zA/NiuHs+kgeLXFAg9CgBMWnIk1NqjXBPvQHTw3O9apG9D4gD0gviFPxUu1UBT5c1Bj+dEvi1B39nJFKTaZHkxdXQJcEFWEhygyfVU7DypwII9u41tMplulYuP+NIGjweqruo8hWzgTsVl1vG33xcAcvGAokOlWwPXA2PjmsuBFuU2sxk864/B406ea+kHTtrAwG885oI7sbMUjktHJL2j8rJ6tCRqgf6shflRqsVVvjZ9GvILoDuSabWfyDtmCQ+QkJT+u8qsYoPaUpQKUpQKUpQKUpQKUpQcd/wAIinxzYw+nOM52z16fJUOvYWESNIryCQvrDAjIbVKfEd7aV1BbJC4HhVkpQVG17PwLxBIgncgsrYR7t3dM0gGSDudh1q3VVOI2MsvFGEVy8BFnFkqkb6vfpcZ5inGPL210+5+7/jOX6i2+zoLFVa/dBbFjt19IscZ8T6VDWfufu/4zl+otvs6juN9k2eNWuuIyMsUsEi8xYY41ZZVILiNV1E40jJwC2cE0FyqucAb0m7nu+qL97QH2pGczOPJpe7nxEIrVc8RfiBMNqWW26S3S7alz3orY/CJ6GUbKCcEnpY7S0WKNY41CoihVUbBVAwAPmoNtKge2lxKtsBC2lnliTIODu2diCPZv7VyB1qrcB41drFMZJNbPGs0ILKxllL4eONFJZEZmCAH1Rp86D6RXlULgPE5Xl9+klIWxjZlAPMkYyv3giEFGz3egPc9m9e8Kv5lad5hKQk9wqkTOy22i3SRFlUnDDBOW3Gs46YNBfM0qh8G4zM08CSGUSOsXOLMAjcqMltC6cZZpIxgdckfBqtW/Gbnmt79cAevksAvLNwEjJydySWAxkEA4zp2D7FWq59RsgkaW2HU7HYVtrVcHuNvjutv7NutBWuy0UYkh0W8sZHD7YAuSQqa2xEdh74OpPn0qf4rwxLiF4pAdLjGxwQQcqynwYEAg+BAqF7NThnixdvNmwt2wwYawWb74OfhN0I67VZDQVfsjxARs9rMhjuBJMwLAgXY1d64jzt3juyj1SfYRUtwCPETDkmL365OkknOZnOvJ8G9b9Ko3h/CLe5hlRtcgF3dEM/deOUSNkxOp1LpOQGBBxXDwPg1wYm9H4nKYxNcL7/DHI4KyurDXkE94HBOfkoLPxjhq3FvJC/qyIyk+IyNmHmDgjzFcnZXiTTWqmX8NGWimHsmiOh/mJGoeTCuP7iX38Zf9tF/nUBd8Mu7O61m/0xXbKJJPR49KXACpGWXOFV1AXV8ZVz1oPoVYyShQSxAA3JOwA8zVe+4l9/GX/bRf51t+5V2IZla7ErummMmIRiNt8tmM5JwdvMCgkbbjEUjlEkViqhjjppLOoOrod0Yfo1q4f2jt5/wcqn1Bvld3XUoGoDJK749hB8aqFr2SnabXKhwUmXWHHM5YikjQP3iea/MOSNgEzsTgZdmeCcmRAWSP3m0QhnyXmRZUlXZu86syjfPQDw2C6QcUid2RZFLIVDAHcFl1D5dt9qwXjcJfRzF1anXG47yBSwydsgMP/wADVBsezxtLhG2dYZrRdYaNU1ej+juGLyZRhzNQXSc7Ada6U4XJE6R4258jFXki5ko9JkliYFmz38FTnqM+zFB9DFK5Z+JRJq1yIukKW1MBpDEhSc9ASCB8hrI38f8ACJ/aX/Og6K8Y7bDPl7a9pQVfjnErjlRkRSQH0uyU6WRy0bSqJc6M4XRnPSoAcQvfSFDmYRNJL6SQCOUBcyiIRkDZTGEyVzkYPjmvo9KCocFjvNcE8kIdpLS3jl1OI3Rw7MzFNJycPnAxuCKtrg4OOuDjPt8NqypQV08N4i2xvoFHtS2Ofm1ykf3GuDjXZMckNOZ+INzIPe5H0xjMqAuIYgqEKCW7wPSrjUL2tZBbe+O6LzrXeP1s8+PSOvqk4B8iaCK4j2ruYbhIY+FTmMsF5uqPQFGcEBScDbA1FetSn3cuP4vn+st/tajOI9vjFcpD6BeEM+nmGLEfj6pBOonwG2c9akvdT+aXn1P+qgHjU/8AF031lt9pXPBdOjFk4U6sc5Km1BOTk5Ikz13ro91P5pefU/8Aunup/NLz6n/VQYji0wYsOGzaiACddtkgZwCeZuBk/TT7rTb/APxs25ye/bbnz9836Vl7qfzS8+p/1U91P5pefU/6qDQ15IevC5Nunetdv+pRr2QjB4XIRlDu1r1T1D+E6jw9lb/dT+aXn1P+qnup/NLz6n/VQPu5cfxfP9Zb/a1FcN7XXc0skb8LmRFLqJi0fLI3wxDEZHt06qlfdT+aXn1P+qorjvb0xaFHD7yTmFlKrHh8aeoXxHt3GMjrQSHZ4Sa4tYtwPQoM8rRnXqbITT/sfZjbOasBqq9kQpaIizmt8WUKDmk91VdsQkEbsOurqQRtVqNBHcDZismqVJPvi4AKY7qhziNsAd5RsfMV7wNmMR1ujnm3AzHjAAlfSpwB3gMA+YNYcBjKrLmERZuLggD4YMhIk3PVvW+esuAxkRNmHk+/XB05JzmZzr3+N636VBJVqurVZEZJFDowKsrDIZTsQQeorbSgrY7MTxbWl68aDpFOgnRR4BWYiQDyLms/Q+JdPSbT5fR5M/RzsVYaUEBBwy+DgvfRFQQSq22nUM7rqMpIyPHzqnQcBuYnMzQSSmO6ViAihmHpLyExAnJQKEwSfheVfUK8xQfHuO9kbs3MrIkro0skjoFUoSNDKUDkasRgqM5y+MDBOJPjPZ64e4kdIpDqjjkiC5XSGMisHZiAsqRsSqg+sV+UfTsV7ig+XdoOzczzpNDDMEzEFBXLxrygmQpc6SAzdQNwPn32PZU8pNVjHq0JnMQznSM5365r6TimKD2lKUClKUClKUCovtE7CDKSpE3Nt+9JjTgzJqXcHdhlR5kVKVFdpYy1vgQic823OgkjpMhL7fF9f9GglMV7Xle0EL2vu5IrOV4QeYiSMDq0qulGOpz1IHsHU4HnVXjlkFrcRq75hjtYwNbl2EihnGCTmZtwvQ5YdBX0BlBGCMg+2vBEoyQAMnJ2G5xjJ88UHzfsZxOUzSiaV3zCjiNSWkkPqiNdWG1xgYfBADSZJxXdwu5nVrh5kLBJ7gArIxFrptldFKscOmGwWHw26YORdrblsqsmkrjulcYwfikVt0j2CgoPBuJy+kQJIXWRli5zu+BJyoznSNhqZ5Ix037wOdIxW7e/nWRsSThdmyzkLoe4CxAd7vMxLYI9YZxkCvr3oqfEX6BXrW6nqq9Qeg6joflFBsrXc+o2+O6246jY717JOq41MBqOlcnGWwTge04B+ik57jYxnS3Xp08fKgrfZedDJDpuZJc8Pt2AcEB1LtiY5J77dCPLrVnNV/s+8heLW8DD0KAnlacmTU2WXA/AnwxtnNWA0ER2Z0aJtGvHpV1nmYzr5p1acfAz08qy7NFOS2guRz7rJk66ufJqA/kg5A8sVnwKQlZdUyy4uLgAr8ACQ4jO3Veh+SsuBSExNqlWU864GpegAlcBOg3Ud0+YNBI0pSgUpSgUpSgUpSgUpSgUpSgUpSgUpSgVD9qEha30TvIod4wvKzzDIrB1CAAknKZxjoDUxUbxjhPO5RV9DwyiVCRqGoK6YK5GRhz4jwoOG14JzEWRL+7ZHVWUh4sFWGQR717DW33NN+XXn9uL7Ku7g3DFt7eKFCSsUaICep0jGT5nr89dtBCe5pvy68/txfZVHcQijgcpLxC8UiGWckmPSI4yoc6uVjILDbrvVsqC452VW6kLO5Cm2ntyoAziVkbUG8CDGMbYoK/Zy2yBYkvr1NJCFDoBhy6ookzF3cuwAJ659lWL3NN+XXn9uL7Ko73AIZJJGlYtO8bz90AScuVJIwB8DBQDxyCflq10EL7mm/Lrz+3F9lWL9nWAJ9OvNhnZoj/dyqnM0YbdcUHzm64hCT77ccSV4Hdyr8kNGI41dpiAuCoSYbZJ72MZFSvCwly7Rpe3vqMyktDiSPW8RdCI+mpSN8HcHxrqPYGNlIknmkLCdWZuWCyT6eap0oM6tK79RgAECpDhHZiK2fWmo4QxoCRiOMyNIUXbpqbxzsoHhQcFn2DSIqY7q6UrEkK4ePaJCSqbx9ASd+tdnuab8uu/7cX2VTdKCnXnCUsgPvq+AlmJOgxsBJK4BZsx+LsNhk7nA2NR1vc28WUjvL/LPIyKpjJl1PMZJI8puuqOQnp4bbjNv45wQXSBHYiMMGZQFJJUhlIYjKMCOo33qIPYCLWrrLIHjDrEe6eWjmUsuCMNnmnc/FX2HISHBrAEJMl5cTI6BlDshRldcg4EYPQ561NVzcNsFghjhjGEiREXO50qABk+JwK6aBSlKBSlKBSlKBSlKBSlKBSlKBSlKBSlKBSlKBSlKBVK4t2guE4g0UbEooXuBQ3dMJJbwOzd71vAjBq61rmiDKwIBDAgggEEYxgjxGKD5x7oLmOO1JkaVvRVc6QwDFxMQz4yW/BqM5G5z44rss+2EsYYyEuEN1IwyuTieKFIgzeqFMmTnfZd+tXW1tUQLoRVwiINIAwg6KMdFHsqKmso0mtgkaKDLdZCqADqSR2yAN8sqsfaVB8KCOh/dEjZgpidcyImQVYKHZ0DnTk4yh8PEZxmp7s9fNLbqz+sGkQnGNRjkaPVjwzpz89dFxbqEYhVBCsQQACCAdwfbXN2aH3lb+cMR+cqCT8pJzQSdKUoFKUoFKUoFKUoFKUoFKUoFKUoP//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pic>
        <p:nvPicPr>
          <p:cNvPr id="12292" name="Picture 10" descr="http://sljpkc.fudan.edu.cn/physio7/fig/0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284984"/>
            <a:ext cx="373651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a:xfrm>
            <a:off x="539552" y="476672"/>
            <a:ext cx="7660684" cy="2981395"/>
          </a:xfrm>
        </p:spPr>
        <p:txBody>
          <a:bodyPr>
            <a:normAutofit/>
          </a:bodyPr>
          <a:lstStyle/>
          <a:p>
            <a:pPr algn="just">
              <a:lnSpc>
                <a:spcPct val="110000"/>
              </a:lnSpc>
            </a:pPr>
            <a:r>
              <a:rPr lang="zh-CN" altLang="en-US" sz="2400" b="1" dirty="0">
                <a:latin typeface="黑体" panose="02010600030101010101" pitchFamily="2" charset="-122"/>
                <a:ea typeface="黑体" panose="02010600030101010101" pitchFamily="2" charset="-122"/>
              </a:rPr>
              <a:t>心肌兴奋性的特点在于其</a:t>
            </a:r>
            <a:r>
              <a:rPr lang="zh-CN" altLang="en-US" sz="2400" b="1" dirty="0">
                <a:solidFill>
                  <a:srgbClr val="7030A0"/>
                </a:solidFill>
                <a:latin typeface="黑体" panose="02010600030101010101" pitchFamily="2" charset="-122"/>
                <a:ea typeface="黑体" panose="02010600030101010101" pitchFamily="2" charset="-122"/>
              </a:rPr>
              <a:t>有效不应期</a:t>
            </a:r>
            <a:r>
              <a:rPr lang="zh-CN" altLang="en-US" sz="2400" b="1" dirty="0">
                <a:latin typeface="黑体" panose="02010600030101010101" pitchFamily="2" charset="-122"/>
                <a:ea typeface="黑体" panose="02010600030101010101" pitchFamily="2" charset="-122"/>
              </a:rPr>
              <a:t>较长，约相当于</a:t>
            </a:r>
            <a:r>
              <a:rPr lang="zh-CN" altLang="en-US" sz="2400" b="1" dirty="0">
                <a:solidFill>
                  <a:srgbClr val="0000CC"/>
                </a:solidFill>
                <a:latin typeface="黑体" panose="02010600030101010101" pitchFamily="2" charset="-122"/>
                <a:ea typeface="黑体" panose="02010600030101010101" pitchFamily="2" charset="-122"/>
              </a:rPr>
              <a:t>整个收缩期和舒张早期</a:t>
            </a:r>
            <a:r>
              <a:rPr lang="zh-CN" altLang="en-US" sz="2400" b="1" dirty="0">
                <a:latin typeface="黑体" panose="02010600030101010101" pitchFamily="2" charset="-122"/>
                <a:ea typeface="黑体" panose="02010600030101010101" pitchFamily="2" charset="-122"/>
              </a:rPr>
              <a:t>，而</a:t>
            </a:r>
            <a:r>
              <a:rPr lang="zh-CN" altLang="en-US" sz="2400" b="1" dirty="0">
                <a:solidFill>
                  <a:srgbClr val="7030A0"/>
                </a:solidFill>
                <a:latin typeface="黑体" panose="02010600030101010101" pitchFamily="2" charset="-122"/>
                <a:ea typeface="黑体" panose="02010600030101010101" pitchFamily="2" charset="-122"/>
              </a:rPr>
              <a:t>相对不应期和超常期</a:t>
            </a:r>
            <a:r>
              <a:rPr lang="zh-CN" altLang="en-US" sz="2400" b="1" dirty="0">
                <a:latin typeface="黑体" panose="02010600030101010101" pitchFamily="2" charset="-122"/>
                <a:ea typeface="黑体" panose="02010600030101010101" pitchFamily="2" charset="-122"/>
              </a:rPr>
              <a:t>均发生在</a:t>
            </a:r>
            <a:r>
              <a:rPr lang="zh-CN" altLang="en-US" sz="2400" b="1" dirty="0">
                <a:solidFill>
                  <a:srgbClr val="0000CC"/>
                </a:solidFill>
                <a:latin typeface="黑体" panose="02010600030101010101" pitchFamily="2" charset="-122"/>
                <a:ea typeface="黑体" panose="02010600030101010101" pitchFamily="2" charset="-122"/>
              </a:rPr>
              <a:t>舒张期内。</a:t>
            </a:r>
            <a:endParaRPr lang="en-US" altLang="zh-CN" sz="2400" b="1" dirty="0">
              <a:solidFill>
                <a:srgbClr val="0000CC"/>
              </a:solidFill>
              <a:latin typeface="黑体" panose="02010600030101010101" pitchFamily="2" charset="-122"/>
              <a:ea typeface="黑体" panose="02010600030101010101" pitchFamily="2" charset="-122"/>
            </a:endParaRPr>
          </a:p>
          <a:p>
            <a:pPr algn="just">
              <a:lnSpc>
                <a:spcPct val="110000"/>
              </a:lnSpc>
            </a:pPr>
            <a:r>
              <a:rPr lang="zh-CN" altLang="en-US" sz="2400" b="1" dirty="0">
                <a:latin typeface="黑体" panose="02010600030101010101" pitchFamily="2" charset="-122"/>
                <a:ea typeface="黑体" panose="02010600030101010101" pitchFamily="2" charset="-122"/>
              </a:rPr>
              <a:t>如果在舒张早期以后，给予心脏一次较强的阈上刺激，则可在正常节律性兴奋到达以前，产生一次提前出现的兴奋和收缩，称之为</a:t>
            </a:r>
            <a:r>
              <a:rPr lang="zh-CN" altLang="en-US" sz="2400" b="1" dirty="0">
                <a:solidFill>
                  <a:srgbClr val="7030A0"/>
                </a:solidFill>
                <a:latin typeface="黑体" panose="02010600030101010101" pitchFamily="2" charset="-122"/>
                <a:ea typeface="黑体" panose="02010600030101010101" pitchFamily="2" charset="-122"/>
              </a:rPr>
              <a:t>期前收缩</a:t>
            </a:r>
            <a:r>
              <a:rPr lang="zh-CN" altLang="en-US" sz="2400" b="1" dirty="0">
                <a:latin typeface="黑体" panose="02010600030101010101" pitchFamily="2" charset="-122"/>
                <a:ea typeface="黑体" panose="02010600030101010101" pitchFamily="2" charset="-122"/>
              </a:rPr>
              <a:t>（或称期外收缩）。 </a:t>
            </a:r>
          </a:p>
          <a:p>
            <a:pPr algn="just"/>
            <a:endParaRPr lang="zh-CN" altLang="en-US" sz="24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Rot="1" noChangeArrowheads="1"/>
          </p:cNvSpPr>
          <p:nvPr>
            <p:ph type="body" idx="4294967295"/>
          </p:nvPr>
        </p:nvSpPr>
        <p:spPr>
          <a:xfrm>
            <a:off x="971600" y="980728"/>
            <a:ext cx="3671888" cy="5183188"/>
          </a:xfrm>
          <a:noFill/>
        </p:spPr>
        <p:txBody>
          <a:bodyPr/>
          <a:lstStyle/>
          <a:p>
            <a:pPr eaLnBrk="1" hangingPunct="1">
              <a:lnSpc>
                <a:spcPct val="80000"/>
              </a:lnSpc>
              <a:buFont typeface="Wingdings" pitchFamily="2" charset="2"/>
              <a:buNone/>
            </a:pPr>
            <a:r>
              <a:rPr lang="zh-CN" altLang="en-US" sz="2200" b="1" dirty="0">
                <a:solidFill>
                  <a:srgbClr val="00B050"/>
                </a:solidFill>
              </a:rPr>
              <a:t>正常心搏曲线</a:t>
            </a:r>
          </a:p>
          <a:p>
            <a:pPr eaLnBrk="1" hangingPunct="1">
              <a:lnSpc>
                <a:spcPct val="80000"/>
              </a:lnSpc>
              <a:buFont typeface="Wingdings" pitchFamily="2" charset="2"/>
              <a:buNone/>
            </a:pPr>
            <a:r>
              <a:rPr lang="zh-CN" altLang="en-US" sz="2200" b="1" dirty="0">
                <a:solidFill>
                  <a:schemeClr val="tx1"/>
                </a:solidFill>
                <a:cs typeface="Arial" charset="0"/>
              </a:rPr>
              <a:t>        ↓</a:t>
            </a:r>
          </a:p>
          <a:p>
            <a:pPr eaLnBrk="1" hangingPunct="1">
              <a:lnSpc>
                <a:spcPct val="80000"/>
              </a:lnSpc>
              <a:buFont typeface="Wingdings" pitchFamily="2" charset="2"/>
              <a:buNone/>
            </a:pPr>
            <a:r>
              <a:rPr lang="zh-CN" altLang="en-US" sz="2200" b="1" dirty="0">
                <a:solidFill>
                  <a:schemeClr val="tx1"/>
                </a:solidFill>
                <a:cs typeface="Arial" charset="0"/>
              </a:rPr>
              <a:t> </a:t>
            </a:r>
            <a:r>
              <a:rPr lang="en-US" altLang="zh-CN" sz="2200" b="1" dirty="0">
                <a:solidFill>
                  <a:schemeClr val="tx1"/>
                </a:solidFill>
                <a:latin typeface="Times New Roman" pitchFamily="18" charset="0"/>
              </a:rPr>
              <a:t>0.1%</a:t>
            </a:r>
            <a:r>
              <a:rPr lang="zh-CN" altLang="en-US" sz="2200" b="1" dirty="0">
                <a:solidFill>
                  <a:schemeClr val="tx1"/>
                </a:solidFill>
                <a:latin typeface="Times New Roman" pitchFamily="18" charset="0"/>
              </a:rPr>
              <a:t>去甲肾上腺素，</a:t>
            </a:r>
            <a:r>
              <a:rPr lang="zh-CN" altLang="en-US" sz="2200" b="1" dirty="0">
                <a:latin typeface="Times New Roman" pitchFamily="18" charset="0"/>
              </a:rPr>
              <a:t> </a:t>
            </a:r>
            <a:r>
              <a:rPr lang="en-US" altLang="zh-CN" sz="2200" b="1" dirty="0">
                <a:solidFill>
                  <a:srgbClr val="0000CC"/>
                </a:solidFill>
                <a:latin typeface="Times New Roman" pitchFamily="18" charset="0"/>
              </a:rPr>
              <a:t>1</a:t>
            </a:r>
            <a:r>
              <a:rPr lang="zh-CN" altLang="en-US" sz="2200" b="1" dirty="0">
                <a:solidFill>
                  <a:srgbClr val="0000CC"/>
                </a:solidFill>
                <a:latin typeface="Times New Roman" pitchFamily="18" charset="0"/>
              </a:rPr>
              <a:t>滴</a:t>
            </a:r>
          </a:p>
          <a:p>
            <a:pPr eaLnBrk="1" hangingPunct="1">
              <a:lnSpc>
                <a:spcPct val="80000"/>
              </a:lnSpc>
              <a:buFont typeface="Wingdings" pitchFamily="2" charset="2"/>
              <a:buNone/>
            </a:pPr>
            <a:r>
              <a:rPr lang="zh-CN" altLang="en-US" sz="2200" b="1" dirty="0">
                <a:cs typeface="Arial" charset="0"/>
              </a:rPr>
              <a:t>        </a:t>
            </a:r>
            <a:r>
              <a:rPr lang="zh-CN" altLang="en-US" sz="2200" b="1" dirty="0">
                <a:solidFill>
                  <a:schemeClr val="tx1"/>
                </a:solidFill>
                <a:cs typeface="Arial" charset="0"/>
              </a:rPr>
              <a:t>↓</a:t>
            </a:r>
            <a:r>
              <a:rPr lang="zh-CN" altLang="en-US" sz="2000" b="1" dirty="0">
                <a:solidFill>
                  <a:srgbClr val="FF0000"/>
                </a:solidFill>
                <a:cs typeface="Arial" charset="0"/>
              </a:rPr>
              <a:t>一旦出现现象</a:t>
            </a:r>
          </a:p>
          <a:p>
            <a:pPr eaLnBrk="1" hangingPunct="1">
              <a:lnSpc>
                <a:spcPct val="80000"/>
              </a:lnSpc>
              <a:buFont typeface="Wingdings" pitchFamily="2" charset="2"/>
              <a:buNone/>
            </a:pPr>
            <a:r>
              <a:rPr lang="zh-CN" altLang="en-US" sz="2200" b="1" dirty="0">
                <a:solidFill>
                  <a:schemeClr val="tx1"/>
                </a:solidFill>
                <a:cs typeface="Arial" charset="0"/>
              </a:rPr>
              <a:t>立即</a:t>
            </a:r>
            <a:r>
              <a:rPr lang="zh-CN" altLang="en-US" sz="2200" b="1" dirty="0">
                <a:solidFill>
                  <a:srgbClr val="0000CC"/>
                </a:solidFill>
                <a:cs typeface="Arial" charset="0"/>
              </a:rPr>
              <a:t>换洗</a:t>
            </a:r>
            <a:r>
              <a:rPr lang="zh-CN" altLang="en-US" sz="2200" b="1" dirty="0">
                <a:cs typeface="Arial" charset="0"/>
              </a:rPr>
              <a:t>，</a:t>
            </a:r>
            <a:r>
              <a:rPr lang="en-US" altLang="zh-CN" sz="2200" b="1" dirty="0">
                <a:solidFill>
                  <a:schemeClr val="tx1"/>
                </a:solidFill>
                <a:cs typeface="Arial" charset="0"/>
              </a:rPr>
              <a:t>2-3</a:t>
            </a:r>
            <a:r>
              <a:rPr lang="zh-CN" altLang="en-US" sz="2200" b="1" dirty="0">
                <a:solidFill>
                  <a:schemeClr val="tx1"/>
                </a:solidFill>
                <a:cs typeface="Arial" charset="0"/>
              </a:rPr>
              <a:t>次</a:t>
            </a:r>
          </a:p>
          <a:p>
            <a:pPr eaLnBrk="1" hangingPunct="1">
              <a:lnSpc>
                <a:spcPct val="80000"/>
              </a:lnSpc>
              <a:buFont typeface="Wingdings" pitchFamily="2" charset="2"/>
              <a:buNone/>
            </a:pPr>
            <a:r>
              <a:rPr lang="zh-CN" altLang="en-US" sz="2200" b="1" dirty="0">
                <a:solidFill>
                  <a:schemeClr val="tx1"/>
                </a:solidFill>
                <a:cs typeface="Arial" charset="0"/>
              </a:rPr>
              <a:t>        ↓</a:t>
            </a:r>
          </a:p>
          <a:p>
            <a:pPr eaLnBrk="1" hangingPunct="1">
              <a:lnSpc>
                <a:spcPct val="80000"/>
              </a:lnSpc>
              <a:buFont typeface="Wingdings" pitchFamily="2" charset="2"/>
              <a:buNone/>
            </a:pPr>
            <a:r>
              <a:rPr lang="zh-CN" altLang="en-US" sz="2200" b="1" dirty="0">
                <a:solidFill>
                  <a:srgbClr val="00B050"/>
                </a:solidFill>
              </a:rPr>
              <a:t>正常心搏曲线</a:t>
            </a:r>
            <a:endParaRPr lang="zh-CN" altLang="en-US" sz="2200" b="1" dirty="0">
              <a:solidFill>
                <a:srgbClr val="00B050"/>
              </a:solidFill>
              <a:cs typeface="Arial" charset="0"/>
            </a:endParaRPr>
          </a:p>
          <a:p>
            <a:pPr eaLnBrk="1" hangingPunct="1">
              <a:lnSpc>
                <a:spcPct val="80000"/>
              </a:lnSpc>
              <a:buFont typeface="Wingdings" pitchFamily="2" charset="2"/>
              <a:buNone/>
            </a:pPr>
            <a:r>
              <a:rPr lang="zh-CN" altLang="en-US" sz="2200" b="1" dirty="0">
                <a:solidFill>
                  <a:schemeClr val="tx1"/>
                </a:solidFill>
                <a:cs typeface="Arial" charset="0"/>
              </a:rPr>
              <a:t>        ↓</a:t>
            </a:r>
          </a:p>
          <a:p>
            <a:pPr eaLnBrk="1" hangingPunct="1">
              <a:lnSpc>
                <a:spcPct val="80000"/>
              </a:lnSpc>
              <a:buFont typeface="Wingdings" pitchFamily="2" charset="2"/>
              <a:buNone/>
            </a:pPr>
            <a:r>
              <a:rPr lang="en-US" altLang="zh-CN" sz="2200" b="1" dirty="0">
                <a:latin typeface="Times New Roman" pitchFamily="18" charset="0"/>
              </a:rPr>
              <a:t>0.1%</a:t>
            </a:r>
            <a:r>
              <a:rPr lang="zh-CN" altLang="en-US" sz="2200" b="1" dirty="0">
                <a:latin typeface="Times New Roman" pitchFamily="18" charset="0"/>
              </a:rPr>
              <a:t>普萘洛尔， </a:t>
            </a:r>
            <a:r>
              <a:rPr lang="en-US" altLang="zh-CN" sz="2200" b="1" dirty="0">
                <a:solidFill>
                  <a:srgbClr val="0000CC"/>
                </a:solidFill>
                <a:latin typeface="Times New Roman" pitchFamily="18" charset="0"/>
              </a:rPr>
              <a:t>1</a:t>
            </a:r>
            <a:r>
              <a:rPr lang="zh-CN" altLang="en-US" sz="2200" b="1" dirty="0">
                <a:solidFill>
                  <a:srgbClr val="0000CC"/>
                </a:solidFill>
                <a:latin typeface="Times New Roman" pitchFamily="18" charset="0"/>
              </a:rPr>
              <a:t>滴</a:t>
            </a:r>
          </a:p>
          <a:p>
            <a:pPr eaLnBrk="1" hangingPunct="1">
              <a:lnSpc>
                <a:spcPct val="80000"/>
              </a:lnSpc>
              <a:buFont typeface="Wingdings" pitchFamily="2" charset="2"/>
              <a:buNone/>
            </a:pPr>
            <a:r>
              <a:rPr lang="zh-CN" altLang="en-US" sz="2200" b="1" dirty="0">
                <a:cs typeface="Arial" charset="0"/>
              </a:rPr>
              <a:t>        ↓</a:t>
            </a:r>
            <a:r>
              <a:rPr lang="zh-CN" altLang="en-US" sz="2000" b="1" dirty="0">
                <a:solidFill>
                  <a:srgbClr val="CC0099"/>
                </a:solidFill>
                <a:cs typeface="Arial" charset="0"/>
              </a:rPr>
              <a:t>约</a:t>
            </a:r>
            <a:r>
              <a:rPr lang="en-US" altLang="zh-CN" sz="2000" b="1" dirty="0">
                <a:solidFill>
                  <a:srgbClr val="CC0099"/>
                </a:solidFill>
                <a:cs typeface="Arial" charset="0"/>
              </a:rPr>
              <a:t>1</a:t>
            </a:r>
            <a:r>
              <a:rPr lang="zh-CN" altLang="en-US" sz="2000" b="1" dirty="0">
                <a:solidFill>
                  <a:srgbClr val="CC0099"/>
                </a:solidFill>
                <a:cs typeface="Arial" charset="0"/>
              </a:rPr>
              <a:t> </a:t>
            </a:r>
            <a:r>
              <a:rPr lang="en-US" altLang="zh-CN" sz="2000" b="1" dirty="0">
                <a:solidFill>
                  <a:srgbClr val="CC0099"/>
                </a:solidFill>
                <a:cs typeface="Arial" charset="0"/>
              </a:rPr>
              <a:t>min </a:t>
            </a:r>
            <a:r>
              <a:rPr lang="zh-CN" altLang="en-US" sz="2000" b="1" dirty="0">
                <a:solidFill>
                  <a:srgbClr val="CC0099"/>
                </a:solidFill>
                <a:cs typeface="Arial" charset="0"/>
              </a:rPr>
              <a:t>后</a:t>
            </a:r>
          </a:p>
          <a:p>
            <a:pPr eaLnBrk="1" hangingPunct="1">
              <a:lnSpc>
                <a:spcPct val="80000"/>
              </a:lnSpc>
              <a:buFont typeface="Wingdings" pitchFamily="2" charset="2"/>
              <a:buNone/>
            </a:pPr>
            <a:r>
              <a:rPr lang="en-US" altLang="zh-CN" sz="2200" b="1" dirty="0">
                <a:solidFill>
                  <a:schemeClr val="tx1"/>
                </a:solidFill>
                <a:latin typeface="Times New Roman" pitchFamily="18" charset="0"/>
              </a:rPr>
              <a:t>0.1%</a:t>
            </a:r>
            <a:r>
              <a:rPr lang="zh-CN" altLang="en-US" sz="2200" b="1" dirty="0">
                <a:solidFill>
                  <a:schemeClr val="tx1"/>
                </a:solidFill>
                <a:latin typeface="Times New Roman" pitchFamily="18" charset="0"/>
              </a:rPr>
              <a:t>去甲肾上腺素，</a:t>
            </a:r>
            <a:r>
              <a:rPr lang="zh-CN" altLang="en-US" sz="2200" b="1" dirty="0">
                <a:solidFill>
                  <a:srgbClr val="0000CC"/>
                </a:solidFill>
                <a:latin typeface="Times New Roman" pitchFamily="18" charset="0"/>
              </a:rPr>
              <a:t> </a:t>
            </a:r>
            <a:r>
              <a:rPr lang="en-US" altLang="zh-CN" sz="2200" b="1" dirty="0">
                <a:solidFill>
                  <a:srgbClr val="0000CC"/>
                </a:solidFill>
                <a:latin typeface="Times New Roman" pitchFamily="18" charset="0"/>
              </a:rPr>
              <a:t>1</a:t>
            </a:r>
            <a:r>
              <a:rPr lang="zh-CN" altLang="en-US" sz="2200" b="1" dirty="0">
                <a:solidFill>
                  <a:srgbClr val="0000CC"/>
                </a:solidFill>
                <a:latin typeface="Times New Roman" pitchFamily="18" charset="0"/>
              </a:rPr>
              <a:t>滴</a:t>
            </a:r>
          </a:p>
          <a:p>
            <a:pPr eaLnBrk="1" hangingPunct="1">
              <a:lnSpc>
                <a:spcPct val="80000"/>
              </a:lnSpc>
              <a:buFont typeface="Wingdings" pitchFamily="2" charset="2"/>
              <a:buNone/>
            </a:pPr>
            <a:r>
              <a:rPr lang="zh-CN" altLang="en-US" sz="2200" b="1" dirty="0">
                <a:solidFill>
                  <a:schemeClr val="tx1"/>
                </a:solidFill>
                <a:cs typeface="Arial" charset="0"/>
              </a:rPr>
              <a:t>        ↓</a:t>
            </a:r>
            <a:r>
              <a:rPr lang="zh-CN" altLang="en-US" sz="2000" b="1" dirty="0">
                <a:solidFill>
                  <a:schemeClr val="tx1"/>
                </a:solidFill>
                <a:cs typeface="Arial" charset="0"/>
              </a:rPr>
              <a:t>与前一步比较</a:t>
            </a:r>
          </a:p>
          <a:p>
            <a:pPr eaLnBrk="1" hangingPunct="1">
              <a:lnSpc>
                <a:spcPct val="80000"/>
              </a:lnSpc>
              <a:buFont typeface="Wingdings" pitchFamily="2" charset="2"/>
              <a:buNone/>
            </a:pPr>
            <a:r>
              <a:rPr lang="zh-CN" altLang="en-US" sz="2200" b="1" dirty="0">
                <a:solidFill>
                  <a:srgbClr val="0000CC"/>
                </a:solidFill>
                <a:cs typeface="Arial" charset="0"/>
              </a:rPr>
              <a:t>换洗</a:t>
            </a:r>
            <a:r>
              <a:rPr lang="zh-CN" altLang="en-US" sz="2200" b="1" dirty="0">
                <a:cs typeface="Arial" charset="0"/>
              </a:rPr>
              <a:t>，</a:t>
            </a:r>
            <a:r>
              <a:rPr lang="en-US" altLang="zh-CN" sz="2200" b="1" dirty="0">
                <a:solidFill>
                  <a:schemeClr val="tx1"/>
                </a:solidFill>
                <a:cs typeface="Arial" charset="0"/>
              </a:rPr>
              <a:t>2-3</a:t>
            </a:r>
            <a:r>
              <a:rPr lang="zh-CN" altLang="en-US" sz="2200" b="1" dirty="0">
                <a:solidFill>
                  <a:schemeClr val="tx1"/>
                </a:solidFill>
                <a:cs typeface="Arial" charset="0"/>
              </a:rPr>
              <a:t>次</a:t>
            </a:r>
          </a:p>
          <a:p>
            <a:pPr eaLnBrk="1" hangingPunct="1">
              <a:lnSpc>
                <a:spcPct val="80000"/>
              </a:lnSpc>
              <a:buFont typeface="Wingdings" pitchFamily="2" charset="2"/>
              <a:buNone/>
            </a:pPr>
            <a:r>
              <a:rPr lang="zh-CN" altLang="en-US" sz="2200" b="1" dirty="0">
                <a:solidFill>
                  <a:schemeClr val="tx1"/>
                </a:solidFill>
                <a:cs typeface="Arial" charset="0"/>
              </a:rPr>
              <a:t>        ↓</a:t>
            </a:r>
          </a:p>
          <a:p>
            <a:pPr eaLnBrk="1" hangingPunct="1">
              <a:lnSpc>
                <a:spcPct val="80000"/>
              </a:lnSpc>
              <a:buFont typeface="Wingdings" pitchFamily="2" charset="2"/>
              <a:buNone/>
            </a:pPr>
            <a:r>
              <a:rPr lang="zh-CN" altLang="en-US" sz="2200" b="1" dirty="0">
                <a:solidFill>
                  <a:srgbClr val="E820C2"/>
                </a:solidFill>
              </a:rPr>
              <a:t>正常心搏曲线</a:t>
            </a:r>
            <a:endParaRPr lang="zh-CN" altLang="en-US" sz="2200" dirty="0">
              <a:solidFill>
                <a:srgbClr val="E820C2"/>
              </a:solidFill>
            </a:endParaRPr>
          </a:p>
        </p:txBody>
      </p:sp>
      <p:sp>
        <p:nvSpPr>
          <p:cNvPr id="54276" name="Rectangle 4"/>
          <p:cNvSpPr>
            <a:spLocks noRot="1" noChangeArrowheads="1"/>
          </p:cNvSpPr>
          <p:nvPr/>
        </p:nvSpPr>
        <p:spPr bwMode="auto">
          <a:xfrm>
            <a:off x="4817096" y="980728"/>
            <a:ext cx="4110037" cy="5329237"/>
          </a:xfrm>
          <a:prstGeom prst="rect">
            <a:avLst/>
          </a:prstGeom>
          <a:noFill/>
          <a:ln>
            <a:noFill/>
          </a:ln>
        </p:spPr>
        <p:txBody>
          <a:bodyPr/>
          <a:lstStyle>
            <a:lvl1pPr marL="342900" indent="-342900"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B050"/>
                </a:solidFill>
                <a:latin typeface="黑体" panose="02010609060101010101" pitchFamily="49" charset="-122"/>
                <a:ea typeface="黑体" panose="02010609060101010101" pitchFamily="49" charset="-122"/>
              </a:rPr>
              <a:t>正常心搏曲线</a:t>
            </a:r>
          </a:p>
          <a:p>
            <a:pPr eaLnBrk="1" hangingPunct="1">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cs typeface="Arial" charset="0"/>
              </a:rPr>
              <a:t>        </a:t>
            </a:r>
            <a:r>
              <a:rPr lang="zh-CN" altLang="en-US" sz="2200" b="1" dirty="0">
                <a:solidFill>
                  <a:srgbClr val="002060"/>
                </a:solidFill>
                <a:latin typeface="黑体" panose="02010609060101010101" pitchFamily="49" charset="-122"/>
                <a:ea typeface="黑体" panose="02010609060101010101" pitchFamily="49" charset="-122"/>
                <a:cs typeface="Arial" charset="0"/>
              </a:rPr>
              <a:t>↓</a:t>
            </a:r>
          </a:p>
          <a:p>
            <a:pPr eaLnBrk="1" hangingPunct="1">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cs typeface="Arial" charset="0"/>
              </a:rPr>
              <a:t> </a:t>
            </a:r>
            <a:r>
              <a:rPr lang="en-US" altLang="zh-CN" sz="2200" b="1" i="1" dirty="0">
                <a:solidFill>
                  <a:srgbClr val="002060"/>
                </a:solidFill>
                <a:latin typeface="黑体" panose="02010609060101010101" pitchFamily="49" charset="-122"/>
                <a:ea typeface="黑体" panose="02010609060101010101" pitchFamily="49" charset="-122"/>
              </a:rPr>
              <a:t>0.01</a:t>
            </a:r>
            <a:r>
              <a:rPr lang="zh-CN" altLang="en-US" sz="2200" b="1" i="1" dirty="0">
                <a:solidFill>
                  <a:srgbClr val="002060"/>
                </a:solidFill>
                <a:latin typeface="黑体" panose="02010609060101010101" pitchFamily="49" charset="-122"/>
                <a:ea typeface="黑体" panose="02010609060101010101" pitchFamily="49" charset="-122"/>
              </a:rPr>
              <a:t>％乙酰胆碱</a:t>
            </a:r>
            <a:r>
              <a:rPr lang="zh-CN" altLang="en-US" sz="3200" b="1" i="1" dirty="0">
                <a:solidFill>
                  <a:srgbClr val="002060"/>
                </a:solidFill>
                <a:latin typeface="黑体" panose="02010609060101010101" pitchFamily="49" charset="-122"/>
                <a:ea typeface="黑体" panose="02010609060101010101" pitchFamily="49" charset="-122"/>
              </a:rPr>
              <a:t> </a:t>
            </a:r>
            <a:r>
              <a:rPr lang="zh-CN" altLang="en-US" sz="2200" b="1" i="1" dirty="0">
                <a:solidFill>
                  <a:srgbClr val="002060"/>
                </a:solidFill>
                <a:latin typeface="黑体" panose="02010609060101010101" pitchFamily="49" charset="-122"/>
                <a:ea typeface="黑体" panose="02010609060101010101" pitchFamily="49" charset="-122"/>
              </a:rPr>
              <a:t>， </a:t>
            </a:r>
            <a:r>
              <a:rPr lang="en-US" altLang="zh-CN" sz="2200" b="1" i="1" dirty="0">
                <a:solidFill>
                  <a:srgbClr val="002060"/>
                </a:solidFill>
                <a:latin typeface="黑体" panose="02010609060101010101" pitchFamily="49" charset="-122"/>
                <a:ea typeface="黑体" panose="02010609060101010101" pitchFamily="49" charset="-122"/>
              </a:rPr>
              <a:t>1</a:t>
            </a:r>
            <a:r>
              <a:rPr lang="zh-CN" altLang="en-US" sz="2200" b="1" i="1" dirty="0">
                <a:solidFill>
                  <a:srgbClr val="002060"/>
                </a:solidFill>
                <a:latin typeface="黑体" panose="02010609060101010101" pitchFamily="49" charset="-122"/>
                <a:ea typeface="黑体" panose="02010609060101010101" pitchFamily="49" charset="-122"/>
              </a:rPr>
              <a:t>滴</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r>
              <a:rPr lang="zh-CN" altLang="en-US" b="1" i="1" dirty="0">
                <a:solidFill>
                  <a:srgbClr val="FF0000"/>
                </a:solidFill>
                <a:latin typeface="黑体" panose="02010609060101010101" pitchFamily="49" charset="-122"/>
                <a:ea typeface="黑体" panose="02010609060101010101" pitchFamily="49" charset="-122"/>
              </a:rPr>
              <a:t>一旦出现现象</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立即</a:t>
            </a:r>
            <a:r>
              <a:rPr lang="zh-CN" altLang="en-US" sz="2200" b="1" i="1" dirty="0">
                <a:solidFill>
                  <a:srgbClr val="7030A0"/>
                </a:solidFill>
                <a:latin typeface="黑体" panose="02010609060101010101" pitchFamily="49" charset="-122"/>
                <a:ea typeface="黑体" panose="02010609060101010101" pitchFamily="49" charset="-122"/>
              </a:rPr>
              <a:t>换洗</a:t>
            </a:r>
            <a:r>
              <a:rPr lang="zh-CN" altLang="en-US" sz="2200" b="1" i="1" dirty="0">
                <a:solidFill>
                  <a:srgbClr val="002060"/>
                </a:solidFill>
                <a:latin typeface="黑体" panose="02010609060101010101" pitchFamily="49" charset="-122"/>
                <a:ea typeface="黑体" panose="02010609060101010101" pitchFamily="49" charset="-122"/>
              </a:rPr>
              <a:t>，</a:t>
            </a:r>
            <a:r>
              <a:rPr lang="en-US" altLang="zh-CN" sz="2200" b="1" i="1" dirty="0">
                <a:solidFill>
                  <a:srgbClr val="002060"/>
                </a:solidFill>
                <a:latin typeface="黑体" panose="02010609060101010101" pitchFamily="49" charset="-122"/>
                <a:ea typeface="黑体" panose="02010609060101010101" pitchFamily="49" charset="-122"/>
              </a:rPr>
              <a:t>2-3</a:t>
            </a:r>
            <a:r>
              <a:rPr lang="zh-CN" altLang="en-US" sz="2200" b="1" i="1" dirty="0">
                <a:solidFill>
                  <a:srgbClr val="002060"/>
                </a:solidFill>
                <a:latin typeface="黑体" panose="02010609060101010101" pitchFamily="49" charset="-122"/>
                <a:ea typeface="黑体" panose="02010609060101010101" pitchFamily="49" charset="-122"/>
              </a:rPr>
              <a:t>次</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B050"/>
                </a:solidFill>
                <a:latin typeface="黑体" panose="02010609060101010101" pitchFamily="49" charset="-122"/>
                <a:ea typeface="黑体" panose="02010609060101010101" pitchFamily="49" charset="-122"/>
              </a:rPr>
              <a:t>正常心搏曲线</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p>
          <a:p>
            <a:pPr eaLnBrk="1" hangingPunct="1">
              <a:lnSpc>
                <a:spcPct val="80000"/>
              </a:lnSpc>
              <a:spcBef>
                <a:spcPct val="20000"/>
              </a:spcBef>
              <a:buClr>
                <a:schemeClr val="hlink"/>
              </a:buClr>
              <a:buSzPct val="65000"/>
              <a:buFont typeface="Wingdings" pitchFamily="2" charset="2"/>
              <a:buNone/>
              <a:defRPr/>
            </a:pPr>
            <a:r>
              <a:rPr lang="en-US" altLang="zh-CN" sz="2200" b="1" i="1" dirty="0">
                <a:solidFill>
                  <a:srgbClr val="002060"/>
                </a:solidFill>
                <a:latin typeface="黑体" panose="02010609060101010101" pitchFamily="49" charset="-122"/>
                <a:ea typeface="黑体" panose="02010609060101010101" pitchFamily="49" charset="-122"/>
              </a:rPr>
              <a:t>0.1%</a:t>
            </a:r>
            <a:r>
              <a:rPr lang="zh-CN" altLang="en-US" sz="2200" b="1" i="1" dirty="0">
                <a:solidFill>
                  <a:srgbClr val="002060"/>
                </a:solidFill>
                <a:latin typeface="黑体" panose="02010609060101010101" pitchFamily="49" charset="-122"/>
                <a:ea typeface="黑体" panose="02010609060101010101" pitchFamily="49" charset="-122"/>
              </a:rPr>
              <a:t>阿托品， </a:t>
            </a:r>
            <a:r>
              <a:rPr lang="en-US" altLang="zh-CN" sz="2200" b="1" i="1" dirty="0">
                <a:solidFill>
                  <a:srgbClr val="002060"/>
                </a:solidFill>
                <a:latin typeface="黑体" panose="02010609060101010101" pitchFamily="49" charset="-122"/>
                <a:ea typeface="黑体" panose="02010609060101010101" pitchFamily="49" charset="-122"/>
              </a:rPr>
              <a:t>1</a:t>
            </a:r>
            <a:r>
              <a:rPr lang="zh-CN" altLang="en-US" sz="2200" b="1" i="1" dirty="0">
                <a:solidFill>
                  <a:srgbClr val="002060"/>
                </a:solidFill>
                <a:latin typeface="黑体" panose="02010609060101010101" pitchFamily="49" charset="-122"/>
                <a:ea typeface="黑体" panose="02010609060101010101" pitchFamily="49" charset="-122"/>
              </a:rPr>
              <a:t>滴</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r>
              <a:rPr lang="zh-CN" altLang="en-US" sz="2000" b="1" i="1" dirty="0">
                <a:solidFill>
                  <a:srgbClr val="CC0099"/>
                </a:solidFill>
                <a:latin typeface="黑体" panose="02010609060101010101" pitchFamily="49" charset="-122"/>
                <a:ea typeface="黑体" panose="02010609060101010101" pitchFamily="49" charset="-122"/>
              </a:rPr>
              <a:t>约</a:t>
            </a:r>
            <a:r>
              <a:rPr lang="en-US" altLang="zh-CN" sz="2000" b="1" i="1" dirty="0">
                <a:solidFill>
                  <a:srgbClr val="CC0099"/>
                </a:solidFill>
                <a:latin typeface="黑体" panose="02010609060101010101" pitchFamily="49" charset="-122"/>
                <a:ea typeface="黑体" panose="02010609060101010101" pitchFamily="49" charset="-122"/>
              </a:rPr>
              <a:t>1</a:t>
            </a:r>
            <a:r>
              <a:rPr lang="zh-CN" altLang="en-US" sz="2000" b="1" i="1" dirty="0">
                <a:solidFill>
                  <a:srgbClr val="CC0099"/>
                </a:solidFill>
                <a:latin typeface="黑体" panose="02010609060101010101" pitchFamily="49" charset="-122"/>
                <a:ea typeface="黑体" panose="02010609060101010101" pitchFamily="49" charset="-122"/>
              </a:rPr>
              <a:t> </a:t>
            </a:r>
            <a:r>
              <a:rPr lang="en-US" altLang="zh-CN" sz="2000" b="1" i="1" dirty="0">
                <a:solidFill>
                  <a:srgbClr val="CC0099"/>
                </a:solidFill>
                <a:latin typeface="黑体" panose="02010609060101010101" pitchFamily="49" charset="-122"/>
                <a:ea typeface="黑体" panose="02010609060101010101" pitchFamily="49" charset="-122"/>
              </a:rPr>
              <a:t>min </a:t>
            </a:r>
            <a:r>
              <a:rPr lang="zh-CN" altLang="en-US" sz="2000" b="1" i="1" dirty="0">
                <a:solidFill>
                  <a:srgbClr val="CC0099"/>
                </a:solidFill>
                <a:latin typeface="黑体" panose="02010609060101010101" pitchFamily="49" charset="-122"/>
                <a:ea typeface="黑体" panose="02010609060101010101" pitchFamily="49" charset="-122"/>
              </a:rPr>
              <a:t>后</a:t>
            </a:r>
          </a:p>
          <a:p>
            <a:pPr eaLnBrk="1" hangingPunct="1">
              <a:lnSpc>
                <a:spcPct val="80000"/>
              </a:lnSpc>
              <a:spcBef>
                <a:spcPct val="20000"/>
              </a:spcBef>
              <a:buClr>
                <a:schemeClr val="hlink"/>
              </a:buClr>
              <a:buSzPct val="65000"/>
              <a:buFont typeface="Wingdings" pitchFamily="2" charset="2"/>
              <a:buNone/>
              <a:defRPr/>
            </a:pPr>
            <a:r>
              <a:rPr lang="en-US" altLang="zh-CN" sz="2200" b="1" i="1" dirty="0">
                <a:solidFill>
                  <a:srgbClr val="002060"/>
                </a:solidFill>
                <a:latin typeface="黑体" panose="02010609060101010101" pitchFamily="49" charset="-122"/>
                <a:ea typeface="黑体" panose="02010609060101010101" pitchFamily="49" charset="-122"/>
              </a:rPr>
              <a:t>0.01%</a:t>
            </a:r>
            <a:r>
              <a:rPr lang="zh-CN" altLang="en-US" sz="2200" b="1" i="1" dirty="0">
                <a:solidFill>
                  <a:srgbClr val="002060"/>
                </a:solidFill>
                <a:latin typeface="黑体" panose="02010609060101010101" pitchFamily="49" charset="-122"/>
                <a:ea typeface="黑体" panose="02010609060101010101" pitchFamily="49" charset="-122"/>
              </a:rPr>
              <a:t>乙酰胆碱， </a:t>
            </a:r>
            <a:r>
              <a:rPr lang="en-US" altLang="zh-CN" sz="2200" b="1" i="1" dirty="0">
                <a:solidFill>
                  <a:srgbClr val="002060"/>
                </a:solidFill>
                <a:latin typeface="黑体" panose="02010609060101010101" pitchFamily="49" charset="-122"/>
                <a:ea typeface="黑体" panose="02010609060101010101" pitchFamily="49" charset="-122"/>
              </a:rPr>
              <a:t>1</a:t>
            </a:r>
            <a:r>
              <a:rPr lang="zh-CN" altLang="en-US" sz="2200" b="1" i="1" dirty="0">
                <a:solidFill>
                  <a:srgbClr val="002060"/>
                </a:solidFill>
                <a:latin typeface="黑体" panose="02010609060101010101" pitchFamily="49" charset="-122"/>
                <a:ea typeface="黑体" panose="02010609060101010101" pitchFamily="49" charset="-122"/>
              </a:rPr>
              <a:t>滴</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r>
              <a:rPr lang="zh-CN" altLang="en-US" b="1" i="1" dirty="0">
                <a:solidFill>
                  <a:srgbClr val="002060"/>
                </a:solidFill>
                <a:latin typeface="黑体" panose="02010609060101010101" pitchFamily="49" charset="-122"/>
                <a:ea typeface="黑体" panose="02010609060101010101" pitchFamily="49" charset="-122"/>
              </a:rPr>
              <a:t>与前一步比较</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7030A0"/>
                </a:solidFill>
                <a:latin typeface="黑体" panose="02010609060101010101" pitchFamily="49" charset="-122"/>
                <a:ea typeface="黑体" panose="02010609060101010101" pitchFamily="49" charset="-122"/>
              </a:rPr>
              <a:t>换洗</a:t>
            </a:r>
            <a:r>
              <a:rPr lang="zh-CN" altLang="en-US" sz="2200" b="1" i="1" dirty="0">
                <a:solidFill>
                  <a:srgbClr val="002060"/>
                </a:solidFill>
                <a:latin typeface="黑体" panose="02010609060101010101" pitchFamily="49" charset="-122"/>
                <a:ea typeface="黑体" panose="02010609060101010101" pitchFamily="49" charset="-122"/>
              </a:rPr>
              <a:t>，</a:t>
            </a:r>
            <a:r>
              <a:rPr lang="en-US" altLang="zh-CN" sz="2200" b="1" i="1" dirty="0">
                <a:solidFill>
                  <a:srgbClr val="002060"/>
                </a:solidFill>
                <a:latin typeface="黑体" panose="02010609060101010101" pitchFamily="49" charset="-122"/>
                <a:ea typeface="黑体" panose="02010609060101010101" pitchFamily="49" charset="-122"/>
              </a:rPr>
              <a:t>2-3</a:t>
            </a:r>
            <a:r>
              <a:rPr lang="zh-CN" altLang="en-US" sz="2200" b="1" i="1" dirty="0">
                <a:solidFill>
                  <a:srgbClr val="002060"/>
                </a:solidFill>
                <a:latin typeface="黑体" panose="02010609060101010101" pitchFamily="49" charset="-122"/>
                <a:ea typeface="黑体" panose="02010609060101010101" pitchFamily="49" charset="-122"/>
              </a:rPr>
              <a:t>次</a:t>
            </a:r>
          </a:p>
          <a:p>
            <a:pPr eaLnBrk="1" hangingPunct="1">
              <a:lnSpc>
                <a:spcPct val="80000"/>
              </a:lnSpc>
              <a:spcBef>
                <a:spcPct val="20000"/>
              </a:spcBef>
              <a:buClr>
                <a:schemeClr val="hlink"/>
              </a:buClr>
              <a:buSzPct val="65000"/>
              <a:buFont typeface="Wingdings" pitchFamily="2" charset="2"/>
              <a:buNone/>
              <a:defRPr/>
            </a:pPr>
            <a:r>
              <a:rPr lang="zh-CN" altLang="en-US" sz="2200" b="1" i="1" dirty="0">
                <a:solidFill>
                  <a:srgbClr val="002060"/>
                </a:solidFill>
                <a:latin typeface="黑体" panose="02010609060101010101" pitchFamily="49" charset="-122"/>
                <a:ea typeface="黑体" panose="02010609060101010101" pitchFamily="49" charset="-122"/>
              </a:rPr>
              <a:t>        </a:t>
            </a:r>
            <a:r>
              <a:rPr lang="zh-CN" altLang="en-US" sz="2200" b="1" dirty="0">
                <a:solidFill>
                  <a:srgbClr val="002060"/>
                </a:solidFill>
                <a:latin typeface="黑体" panose="02010609060101010101" pitchFamily="49" charset="-122"/>
                <a:ea typeface="黑体" panose="02010609060101010101" pitchFamily="49" charset="-122"/>
              </a:rPr>
              <a:t>↓</a:t>
            </a:r>
          </a:p>
          <a:p>
            <a:pPr eaLnBrk="1" hangingPunct="1">
              <a:lnSpc>
                <a:spcPct val="80000"/>
              </a:lnSpc>
              <a:spcBef>
                <a:spcPct val="20000"/>
              </a:spcBef>
              <a:buClr>
                <a:schemeClr val="hlink"/>
              </a:buClr>
              <a:buSzPct val="65000"/>
              <a:buFont typeface="Wingdings" pitchFamily="2" charset="2"/>
              <a:buNone/>
              <a:defRPr/>
            </a:pPr>
            <a:r>
              <a:rPr lang="zh-CN" altLang="en-US" sz="2200" b="1" i="1" dirty="0">
                <a:latin typeface="黑体" panose="02010609060101010101" pitchFamily="49" charset="-122"/>
                <a:ea typeface="黑体" panose="02010609060101010101" pitchFamily="49" charset="-122"/>
              </a:rPr>
              <a:t>正常心搏曲线</a:t>
            </a:r>
            <a:endParaRPr lang="zh-CN" altLang="en-US" sz="2200" i="1" dirty="0">
              <a:latin typeface="黑体" panose="02010609060101010101" pitchFamily="49" charset="-122"/>
              <a:ea typeface="黑体" panose="02010609060101010101" pitchFamily="49" charset="-122"/>
            </a:endParaRPr>
          </a:p>
        </p:txBody>
      </p:sp>
      <p:sp>
        <p:nvSpPr>
          <p:cNvPr id="22533" name="TextBox 1"/>
          <p:cNvSpPr txBox="1">
            <a:spLocks noChangeArrowheads="1"/>
          </p:cNvSpPr>
          <p:nvPr/>
        </p:nvSpPr>
        <p:spPr bwMode="auto">
          <a:xfrm>
            <a:off x="251520" y="332656"/>
            <a:ext cx="4052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400" b="1" dirty="0">
                <a:latin typeface="黑体" panose="02010609060101010101" pitchFamily="49" charset="-122"/>
                <a:ea typeface="黑体" panose="02010609060101010101" pitchFamily="49" charset="-122"/>
              </a:rPr>
              <a:t>观察药物对心脏活动的影响</a:t>
            </a:r>
            <a:r>
              <a:rPr lang="en-US" altLang="zh-CN" sz="2400" b="1"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985659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411760" y="1844824"/>
            <a:ext cx="5572125" cy="2708980"/>
          </a:xfrm>
          <a:prstGeom prst="rect">
            <a:avLst/>
          </a:prstGeom>
          <a:noFill/>
          <a:ln w="9525">
            <a:noFill/>
            <a:miter lim="800000"/>
            <a:headEnd/>
            <a:tailEnd/>
          </a:ln>
          <a:effectLst/>
        </p:spPr>
        <p:txBody>
          <a:bodyPr/>
          <a:lstStyle/>
          <a:p>
            <a:pPr marL="342900" indent="-342900" fontAlgn="auto">
              <a:lnSpc>
                <a:spcPct val="150000"/>
              </a:lnSpc>
              <a:spcBef>
                <a:spcPct val="20000"/>
              </a:spcBef>
              <a:spcAft>
                <a:spcPts val="0"/>
              </a:spcAft>
              <a:buClr>
                <a:schemeClr val="hlink"/>
              </a:buClr>
              <a:buSzPct val="70000"/>
              <a:buFont typeface="Wingdings" pitchFamily="2" charset="2"/>
              <a:buChar char="n"/>
              <a:defRPr/>
            </a:pPr>
            <a:r>
              <a:rPr lang="zh-CN" altLang="en-US" sz="2400" b="1" kern="0" dirty="0">
                <a:latin typeface="+mn-lt"/>
                <a:ea typeface="+mn-ea"/>
              </a:rPr>
              <a:t>牛蛙心脏暴露法</a:t>
            </a:r>
            <a:endParaRPr lang="en-US" altLang="zh-CN" sz="2400" b="1" kern="0" dirty="0">
              <a:latin typeface="+mn-lt"/>
              <a:ea typeface="+mn-ea"/>
            </a:endParaRPr>
          </a:p>
          <a:p>
            <a:pPr marL="342900" indent="-342900" fontAlgn="auto">
              <a:lnSpc>
                <a:spcPct val="150000"/>
              </a:lnSpc>
              <a:spcBef>
                <a:spcPct val="20000"/>
              </a:spcBef>
              <a:spcAft>
                <a:spcPts val="0"/>
              </a:spcAft>
              <a:buClr>
                <a:schemeClr val="hlink"/>
              </a:buClr>
              <a:buSzPct val="70000"/>
              <a:buFont typeface="Wingdings" pitchFamily="2" charset="2"/>
              <a:buChar char="n"/>
              <a:defRPr/>
            </a:pPr>
            <a:r>
              <a:rPr lang="zh-CN" altLang="en-US" sz="2400" b="1" kern="0" dirty="0">
                <a:latin typeface="+mn-lt"/>
                <a:ea typeface="+mn-ea"/>
              </a:rPr>
              <a:t>在体蛙类心脏活动的描记方法</a:t>
            </a:r>
            <a:endParaRPr lang="en-US" altLang="zh-CN" sz="2400" b="1" kern="0" dirty="0">
              <a:latin typeface="+mn-lt"/>
              <a:ea typeface="+mn-ea"/>
            </a:endParaRPr>
          </a:p>
          <a:p>
            <a:pPr marL="342900" indent="-342900" eaLnBrk="1" fontAlgn="auto" hangingPunct="1">
              <a:lnSpc>
                <a:spcPct val="150000"/>
              </a:lnSpc>
              <a:spcBef>
                <a:spcPct val="20000"/>
              </a:spcBef>
              <a:spcAft>
                <a:spcPts val="0"/>
              </a:spcAft>
              <a:buClr>
                <a:schemeClr val="hlink"/>
              </a:buClr>
              <a:buSzPct val="70000"/>
              <a:buFont typeface="Wingdings" pitchFamily="2" charset="2"/>
              <a:buChar char="n"/>
              <a:defRPr/>
            </a:pPr>
            <a:r>
              <a:rPr lang="zh-CN" altLang="en-US" sz="2400" b="1" kern="0" dirty="0">
                <a:latin typeface="+mn-lt"/>
                <a:ea typeface="+mn-ea"/>
              </a:rPr>
              <a:t>牛蛙离体心脏的制备</a:t>
            </a:r>
          </a:p>
          <a:p>
            <a:pPr marL="342900" indent="-342900" eaLnBrk="1" fontAlgn="auto" hangingPunct="1">
              <a:lnSpc>
                <a:spcPct val="150000"/>
              </a:lnSpc>
              <a:spcBef>
                <a:spcPct val="20000"/>
              </a:spcBef>
              <a:spcAft>
                <a:spcPts val="0"/>
              </a:spcAft>
              <a:buClr>
                <a:schemeClr val="hlink"/>
              </a:buClr>
              <a:buSzPct val="70000"/>
              <a:buFont typeface="Wingdings" pitchFamily="2" charset="2"/>
              <a:buChar char="n"/>
              <a:defRPr/>
            </a:pPr>
            <a:r>
              <a:rPr lang="zh-CN" altLang="en-US" sz="2400" b="1" kern="0" dirty="0">
                <a:latin typeface="+mn-lt"/>
                <a:ea typeface="+mn-ea"/>
              </a:rPr>
              <a:t>牛蛙心脏插管技术</a:t>
            </a:r>
          </a:p>
          <a:p>
            <a:pPr marL="342900" indent="-342900" fontAlgn="auto">
              <a:lnSpc>
                <a:spcPct val="150000"/>
              </a:lnSpc>
              <a:spcBef>
                <a:spcPct val="20000"/>
              </a:spcBef>
              <a:spcAft>
                <a:spcPts val="0"/>
              </a:spcAft>
              <a:buClr>
                <a:schemeClr val="hlink"/>
              </a:buClr>
              <a:buSzPct val="70000"/>
              <a:buFont typeface="Wingdings" pitchFamily="2" charset="2"/>
              <a:buChar char="n"/>
              <a:defRPr/>
            </a:pPr>
            <a:endParaRPr lang="en-US" altLang="zh-CN" sz="2400" b="1" kern="0" dirty="0">
              <a:latin typeface="+mn-lt"/>
              <a:ea typeface="+mn-ea"/>
            </a:endParaRPr>
          </a:p>
        </p:txBody>
      </p:sp>
      <p:sp>
        <p:nvSpPr>
          <p:cNvPr id="2" name="TextBox 3">
            <a:extLst>
              <a:ext uri="{FF2B5EF4-FFF2-40B4-BE49-F238E27FC236}">
                <a16:creationId xmlns:a16="http://schemas.microsoft.com/office/drawing/2014/main" id="{67885B57-E132-7748-CA44-9F248423FBB6}"/>
              </a:ext>
            </a:extLst>
          </p:cNvPr>
          <p:cNvSpPr txBox="1">
            <a:spLocks noChangeArrowheads="1"/>
          </p:cNvSpPr>
          <p:nvPr/>
        </p:nvSpPr>
        <p:spPr bwMode="auto">
          <a:xfrm>
            <a:off x="419901" y="568856"/>
            <a:ext cx="4884671" cy="553998"/>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3000" b="1" dirty="0">
                <a:solidFill>
                  <a:srgbClr val="000099"/>
                </a:solidFill>
                <a:latin typeface="Arial" panose="020B0604020202020204" pitchFamily="34" charset="0"/>
                <a:ea typeface="黑体" panose="02010609060101010101" pitchFamily="49" charset="-122"/>
                <a:cs typeface="Arial" panose="020B0604020202020204" pitchFamily="34" charset="0"/>
              </a:rPr>
              <a:t>V</a:t>
            </a:r>
            <a:r>
              <a:rPr lang="en-US" altLang="zh-CN" sz="3000" b="1" dirty="0">
                <a:solidFill>
                  <a:srgbClr val="000099"/>
                </a:solidFill>
                <a:latin typeface="黑体" panose="02010609060101010101" pitchFamily="49" charset="-122"/>
                <a:ea typeface="黑体" panose="02010609060101010101" pitchFamily="49" charset="-122"/>
              </a:rPr>
              <a:t> </a:t>
            </a:r>
            <a:r>
              <a:rPr lang="zh-CN" altLang="en-US" sz="3000" b="1" dirty="0">
                <a:solidFill>
                  <a:srgbClr val="000099"/>
                </a:solidFill>
                <a:latin typeface="黑体" panose="02010609060101010101" pitchFamily="49" charset="-122"/>
                <a:ea typeface="黑体" panose="02010609060101010101" pitchFamily="49" charset="-122"/>
              </a:rPr>
              <a:t>本实验需掌握的实验技术</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3176C53-98CD-1AE0-F6FA-2C56FA125227}"/>
              </a:ext>
            </a:extLst>
          </p:cNvPr>
          <p:cNvSpPr txBox="1">
            <a:spLocks noChangeArrowheads="1"/>
          </p:cNvSpPr>
          <p:nvPr/>
        </p:nvSpPr>
        <p:spPr>
          <a:xfrm>
            <a:off x="1534319" y="1556792"/>
            <a:ext cx="6075362" cy="347129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lnSpc>
                <a:spcPct val="150000"/>
              </a:lnSpc>
            </a:pPr>
            <a:r>
              <a:rPr lang="zh-CN" altLang="en-US" sz="2400" b="1" dirty="0"/>
              <a:t>蛙心夹所夹心室位置及棉线松劲度的控制</a:t>
            </a:r>
          </a:p>
          <a:p>
            <a:pPr fontAlgn="auto">
              <a:lnSpc>
                <a:spcPct val="150000"/>
              </a:lnSpc>
            </a:pPr>
            <a:r>
              <a:rPr lang="zh-CN" altLang="en-US" sz="2400" b="1" dirty="0"/>
              <a:t>额外刺激时相位置的选择</a:t>
            </a:r>
            <a:endParaRPr lang="en-US" altLang="zh-CN" sz="2400" b="1" dirty="0"/>
          </a:p>
          <a:p>
            <a:pPr eaLnBrk="1" hangingPunct="1">
              <a:lnSpc>
                <a:spcPct val="90000"/>
              </a:lnSpc>
              <a:spcBef>
                <a:spcPct val="50000"/>
              </a:spcBef>
            </a:pPr>
            <a:r>
              <a:rPr lang="zh-CN" altLang="en-US" sz="2400" b="1" dirty="0">
                <a:solidFill>
                  <a:schemeClr val="tx1"/>
                </a:solidFill>
              </a:rPr>
              <a:t>血管的识别及结扎</a:t>
            </a:r>
          </a:p>
          <a:p>
            <a:pPr eaLnBrk="1" hangingPunct="1">
              <a:lnSpc>
                <a:spcPct val="90000"/>
              </a:lnSpc>
              <a:spcBef>
                <a:spcPct val="50000"/>
              </a:spcBef>
            </a:pPr>
            <a:r>
              <a:rPr lang="zh-CN" altLang="en-US" sz="2400" b="1" dirty="0">
                <a:solidFill>
                  <a:schemeClr val="tx1"/>
                </a:solidFill>
              </a:rPr>
              <a:t>插管技术</a:t>
            </a:r>
          </a:p>
          <a:p>
            <a:pPr eaLnBrk="1" hangingPunct="1">
              <a:lnSpc>
                <a:spcPct val="90000"/>
              </a:lnSpc>
              <a:spcBef>
                <a:spcPct val="50000"/>
              </a:spcBef>
            </a:pPr>
            <a:r>
              <a:rPr lang="zh-CN" altLang="en-US" sz="2400" b="1" dirty="0">
                <a:solidFill>
                  <a:schemeClr val="tx1"/>
                </a:solidFill>
              </a:rPr>
              <a:t>游离心脏与换能器的连接</a:t>
            </a:r>
          </a:p>
          <a:p>
            <a:pPr eaLnBrk="1" hangingPunct="1">
              <a:lnSpc>
                <a:spcPct val="90000"/>
              </a:lnSpc>
              <a:spcBef>
                <a:spcPct val="50000"/>
              </a:spcBef>
            </a:pPr>
            <a:r>
              <a:rPr lang="zh-CN" altLang="en-US" sz="2400" b="1" dirty="0">
                <a:solidFill>
                  <a:schemeClr val="tx1"/>
                </a:solidFill>
              </a:rPr>
              <a:t>灌流液作用时间及更换时间的把握</a:t>
            </a:r>
          </a:p>
          <a:p>
            <a:pPr fontAlgn="auto">
              <a:lnSpc>
                <a:spcPct val="150000"/>
              </a:lnSpc>
            </a:pPr>
            <a:endParaRPr lang="zh-CN" altLang="en-US" sz="2400" b="1" dirty="0"/>
          </a:p>
        </p:txBody>
      </p:sp>
      <p:sp>
        <p:nvSpPr>
          <p:cNvPr id="4" name="TextBox 3">
            <a:extLst>
              <a:ext uri="{FF2B5EF4-FFF2-40B4-BE49-F238E27FC236}">
                <a16:creationId xmlns:a16="http://schemas.microsoft.com/office/drawing/2014/main" id="{FDE70659-851C-D4B6-ADAE-75491DBAD196}"/>
              </a:ext>
            </a:extLst>
          </p:cNvPr>
          <p:cNvSpPr txBox="1">
            <a:spLocks noChangeArrowheads="1"/>
          </p:cNvSpPr>
          <p:nvPr/>
        </p:nvSpPr>
        <p:spPr bwMode="auto">
          <a:xfrm>
            <a:off x="827584" y="692696"/>
            <a:ext cx="2287806" cy="553998"/>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3000" b="1" dirty="0">
                <a:solidFill>
                  <a:srgbClr val="000099"/>
                </a:solidFill>
                <a:latin typeface="Arial" panose="020B0604020202020204" pitchFamily="34" charset="0"/>
                <a:ea typeface="黑体" panose="02010609060101010101" pitchFamily="49" charset="-122"/>
                <a:cs typeface="Arial" panose="020B0604020202020204" pitchFamily="34" charset="0"/>
              </a:rPr>
              <a:t>VI</a:t>
            </a:r>
            <a:r>
              <a:rPr lang="en-US" altLang="zh-CN" sz="3000" b="1" dirty="0">
                <a:solidFill>
                  <a:srgbClr val="000099"/>
                </a:solidFill>
                <a:latin typeface="黑体" panose="02010609060101010101" pitchFamily="49" charset="-122"/>
                <a:ea typeface="黑体" panose="02010609060101010101" pitchFamily="49" charset="-122"/>
              </a:rPr>
              <a:t> </a:t>
            </a:r>
            <a:r>
              <a:rPr lang="zh-CN" altLang="en-US" sz="3000" b="1" dirty="0">
                <a:solidFill>
                  <a:srgbClr val="000099"/>
                </a:solidFill>
                <a:latin typeface="黑体" panose="02010609060101010101" pitchFamily="49" charset="-122"/>
                <a:ea typeface="黑体" panose="02010609060101010101" pitchFamily="49" charset="-122"/>
              </a:rPr>
              <a:t>关键技术</a:t>
            </a:r>
          </a:p>
        </p:txBody>
      </p:sp>
    </p:spTree>
    <p:extLst>
      <p:ext uri="{BB962C8B-B14F-4D97-AF65-F5344CB8AC3E}">
        <p14:creationId xmlns:p14="http://schemas.microsoft.com/office/powerpoint/2010/main" val="1592886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434998" y="1484784"/>
            <a:ext cx="7632848" cy="4032447"/>
          </a:xfrm>
          <a:solidFill>
            <a:schemeClr val="bg1"/>
          </a:solidFill>
        </p:spPr>
        <p:txBody>
          <a:bodyPr vert="horz">
            <a:noAutofit/>
          </a:bodyPr>
          <a:lstStyle/>
          <a:p>
            <a:pPr algn="just">
              <a:spcBef>
                <a:spcPts val="600"/>
              </a:spcBef>
            </a:pPr>
            <a:r>
              <a:rPr lang="zh-CN" altLang="en-US" sz="2400" b="1" dirty="0"/>
              <a:t>经常用任氏液</a:t>
            </a:r>
            <a:r>
              <a:rPr lang="zh-CN" altLang="en-US" sz="2400" b="1" dirty="0">
                <a:solidFill>
                  <a:srgbClr val="0000CC"/>
                </a:solidFill>
              </a:rPr>
              <a:t>润湿</a:t>
            </a:r>
            <a:r>
              <a:rPr lang="zh-CN" altLang="en-US" sz="2400" b="1" dirty="0"/>
              <a:t>心脏，防止干燥。</a:t>
            </a:r>
          </a:p>
          <a:p>
            <a:pPr algn="just">
              <a:spcBef>
                <a:spcPts val="600"/>
              </a:spcBef>
            </a:pPr>
            <a:r>
              <a:rPr lang="zh-CN" altLang="en-US" sz="2400" b="1" dirty="0"/>
              <a:t>倒三角形创口不要太大，尽量不要暴露肺和肝脏，剪胸骨和肌肉时要</a:t>
            </a:r>
            <a:r>
              <a:rPr lang="zh-CN" altLang="en-US" sz="2400" b="1" dirty="0">
                <a:solidFill>
                  <a:srgbClr val="0000CC"/>
                </a:solidFill>
              </a:rPr>
              <a:t>紧贴胸壁</a:t>
            </a:r>
            <a:r>
              <a:rPr lang="zh-CN" altLang="en-US" sz="2400" b="1" dirty="0"/>
              <a:t>，以免损伤心脏和血管。</a:t>
            </a:r>
          </a:p>
          <a:p>
            <a:pPr algn="just">
              <a:spcBef>
                <a:spcPts val="600"/>
              </a:spcBef>
            </a:pPr>
            <a:r>
              <a:rPr lang="zh-CN" altLang="en-US" sz="2400" b="1" dirty="0"/>
              <a:t>提起和剪开</a:t>
            </a:r>
            <a:r>
              <a:rPr lang="zh-CN" altLang="en-US" sz="2400" b="1" dirty="0">
                <a:solidFill>
                  <a:srgbClr val="0000CC"/>
                </a:solidFill>
              </a:rPr>
              <a:t>心包膜</a:t>
            </a:r>
            <a:r>
              <a:rPr lang="zh-CN" altLang="en-US" sz="2400" b="1" dirty="0"/>
              <a:t>时要仔细，避免损伤心脏。</a:t>
            </a:r>
          </a:p>
          <a:p>
            <a:pPr algn="just">
              <a:spcBef>
                <a:spcPts val="600"/>
              </a:spcBef>
            </a:pPr>
            <a:r>
              <a:rPr lang="zh-CN" altLang="en-US" sz="2400" b="1" dirty="0">
                <a:solidFill>
                  <a:srgbClr val="0000CC"/>
                </a:solidFill>
              </a:rPr>
              <a:t>蛙心夹</a:t>
            </a:r>
            <a:r>
              <a:rPr lang="zh-CN" altLang="en-US" sz="2400" b="1" dirty="0"/>
              <a:t>夹住心尖部不宜过多，以防损伤心室。蛙心夹与张力换能器之间的</a:t>
            </a:r>
            <a:r>
              <a:rPr lang="zh-CN" altLang="en-US" sz="2400" b="1" dirty="0">
                <a:solidFill>
                  <a:srgbClr val="0000CC"/>
                </a:solidFill>
              </a:rPr>
              <a:t>连线</a:t>
            </a:r>
            <a:r>
              <a:rPr lang="zh-CN" altLang="en-US" sz="2400" b="1" dirty="0"/>
              <a:t>松紧要适宜，既能清楚记录心搏曲线，又不能伤及心室。</a:t>
            </a:r>
          </a:p>
          <a:p>
            <a:pPr algn="just">
              <a:spcBef>
                <a:spcPts val="600"/>
              </a:spcBef>
            </a:pPr>
            <a:r>
              <a:rPr lang="zh-CN" altLang="en-US" sz="2400" b="1" dirty="0"/>
              <a:t>每次刺激后，必须等待心搏</a:t>
            </a:r>
            <a:r>
              <a:rPr lang="zh-CN" altLang="en-US" sz="2400" b="1" dirty="0">
                <a:solidFill>
                  <a:srgbClr val="0000CC"/>
                </a:solidFill>
              </a:rPr>
              <a:t>恢复正常</a:t>
            </a:r>
            <a:r>
              <a:rPr lang="zh-CN" altLang="en-US" sz="2400" b="1" dirty="0"/>
              <a:t>后再给予下一次刺激。每一次刺激前都要有正常搏动曲线作为</a:t>
            </a:r>
            <a:r>
              <a:rPr lang="zh-CN" altLang="en-US" sz="2400" b="1" dirty="0">
                <a:solidFill>
                  <a:srgbClr val="0000CC"/>
                </a:solidFill>
              </a:rPr>
              <a:t>对照</a:t>
            </a:r>
            <a:r>
              <a:rPr lang="zh-CN" altLang="en-US" sz="2400" b="1" dirty="0"/>
              <a:t>。</a:t>
            </a:r>
          </a:p>
        </p:txBody>
      </p:sp>
      <p:sp>
        <p:nvSpPr>
          <p:cNvPr id="2" name="Rectangle 2">
            <a:extLst>
              <a:ext uri="{FF2B5EF4-FFF2-40B4-BE49-F238E27FC236}">
                <a16:creationId xmlns:a16="http://schemas.microsoft.com/office/drawing/2014/main" id="{CC9EE183-216A-FFAC-29C9-DCE9DD698EC5}"/>
              </a:ext>
            </a:extLst>
          </p:cNvPr>
          <p:cNvSpPr txBox="1">
            <a:spLocks noChangeArrowheads="1"/>
          </p:cNvSpPr>
          <p:nvPr/>
        </p:nvSpPr>
        <p:spPr>
          <a:xfrm>
            <a:off x="323528" y="404664"/>
            <a:ext cx="3927894" cy="703262"/>
          </a:xfrm>
          <a:prstGeom prst="rect">
            <a:avLst/>
          </a:prstGeom>
          <a:noFill/>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en-US" altLang="zh-CN" sz="3000" dirty="0">
                <a:solidFill>
                  <a:srgbClr val="000099"/>
                </a:solidFill>
                <a:effectLst/>
                <a:latin typeface="Arial" panose="020B0604020202020204" pitchFamily="34" charset="0"/>
                <a:ea typeface="黑体" panose="02010609060101010101" pitchFamily="49" charset="-122"/>
                <a:cs typeface="Arial" panose="020B0604020202020204" pitchFamily="34" charset="0"/>
              </a:rPr>
              <a:t>VII</a:t>
            </a:r>
            <a:r>
              <a:rPr lang="en-US" altLang="zh-CN" sz="3000" dirty="0">
                <a:solidFill>
                  <a:srgbClr val="000099"/>
                </a:solidFill>
                <a:effectLst/>
                <a:latin typeface="黑体" panose="02010609060101010101" pitchFamily="49" charset="-122"/>
                <a:ea typeface="黑体" panose="02010609060101010101" pitchFamily="49" charset="-122"/>
              </a:rPr>
              <a:t> </a:t>
            </a:r>
            <a:r>
              <a:rPr lang="zh-CN" altLang="en-US" sz="3000" dirty="0">
                <a:solidFill>
                  <a:srgbClr val="000099"/>
                </a:solidFill>
                <a:effectLst/>
                <a:latin typeface="黑体" panose="02010609060101010101" pitchFamily="49" charset="-122"/>
                <a:ea typeface="黑体" panose="02010609060101010101" pitchFamily="49" charset="-122"/>
              </a:rPr>
              <a:t>注意事项</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371150F-64D8-4B0F-83CF-37053533E1B6}"/>
              </a:ext>
            </a:extLst>
          </p:cNvPr>
          <p:cNvSpPr>
            <a:spLocks noGrp="1"/>
          </p:cNvSpPr>
          <p:nvPr>
            <p:ph idx="1"/>
          </p:nvPr>
        </p:nvSpPr>
        <p:spPr>
          <a:xfrm>
            <a:off x="323528" y="1124744"/>
            <a:ext cx="7920880" cy="4680520"/>
          </a:xfrm>
          <a:solidFill>
            <a:schemeClr val="bg1"/>
          </a:solidFill>
        </p:spPr>
        <p:txBody>
          <a:bodyPr>
            <a:noAutofit/>
          </a:bodyPr>
          <a:lstStyle/>
          <a:p>
            <a:pPr algn="just"/>
            <a:r>
              <a:rPr lang="zh-CN" altLang="en-US" sz="2200" b="1" dirty="0"/>
              <a:t>制备蛙心标本时，勿伤及</a:t>
            </a:r>
            <a:r>
              <a:rPr lang="zh-CN" altLang="en-US" sz="2200" b="1" dirty="0">
                <a:solidFill>
                  <a:srgbClr val="0000CC"/>
                </a:solidFill>
              </a:rPr>
              <a:t>静脉窦</a:t>
            </a:r>
            <a:r>
              <a:rPr lang="zh-CN" altLang="en-US" sz="2200" b="1" dirty="0"/>
              <a:t>。心脏插管时，切勿戳穿心壁及血管壁。随时用任氏液润湿蛙心表面。</a:t>
            </a:r>
          </a:p>
          <a:p>
            <a:pPr algn="just"/>
            <a:r>
              <a:rPr lang="zh-CN" altLang="en-US" sz="2200" b="1" dirty="0"/>
              <a:t>各种液体滴管要</a:t>
            </a:r>
            <a:r>
              <a:rPr lang="zh-CN" altLang="en-US" sz="2200" b="1" dirty="0">
                <a:solidFill>
                  <a:srgbClr val="0000CC"/>
                </a:solidFill>
              </a:rPr>
              <a:t>专用</a:t>
            </a:r>
            <a:r>
              <a:rPr lang="zh-CN" altLang="en-US" sz="2200" b="1" dirty="0"/>
              <a:t>，不可混用。每加一种溶液要用滴管混匀，以免所加溶液浮在上面，不易进入心脏。</a:t>
            </a:r>
          </a:p>
          <a:p>
            <a:pPr algn="just"/>
            <a:r>
              <a:rPr lang="zh-CN" altLang="en-US" sz="2200" b="1" dirty="0"/>
              <a:t>蛙心插管内液面应保持</a:t>
            </a:r>
            <a:r>
              <a:rPr lang="zh-CN" altLang="en-US" sz="2200" b="1" dirty="0">
                <a:solidFill>
                  <a:srgbClr val="0000CC"/>
                </a:solidFill>
              </a:rPr>
              <a:t>一定高度</a:t>
            </a:r>
            <a:r>
              <a:rPr lang="zh-CN" altLang="en-US" sz="2200" b="1" dirty="0"/>
              <a:t>，以</a:t>
            </a:r>
            <a:r>
              <a:rPr lang="en-US" altLang="zh-CN" sz="2200" b="1" dirty="0"/>
              <a:t>1.5 cm </a:t>
            </a:r>
            <a:r>
              <a:rPr lang="zh-CN" altLang="en-US" sz="2200" b="1" dirty="0"/>
              <a:t>为宜。</a:t>
            </a:r>
          </a:p>
          <a:p>
            <a:pPr algn="just"/>
            <a:r>
              <a:rPr lang="zh-CN" altLang="en-US" sz="2200" b="1" dirty="0"/>
              <a:t>张力换能器应高于蛙心灌流架并略向下</a:t>
            </a:r>
            <a:r>
              <a:rPr lang="zh-CN" altLang="en-US" sz="2200" b="1" dirty="0">
                <a:solidFill>
                  <a:srgbClr val="0000CC"/>
                </a:solidFill>
              </a:rPr>
              <a:t>倾斜</a:t>
            </a:r>
            <a:r>
              <a:rPr lang="zh-CN" altLang="en-US" sz="2200" b="1" dirty="0"/>
              <a:t>，以免液体进入换能器。</a:t>
            </a:r>
          </a:p>
          <a:p>
            <a:pPr algn="just"/>
            <a:r>
              <a:rPr lang="zh-CN" altLang="en-US" sz="2200" b="1" dirty="0"/>
              <a:t>滴加试剂后，一旦出现变化应</a:t>
            </a:r>
            <a:r>
              <a:rPr lang="zh-CN" altLang="en-US" sz="2200" b="1" dirty="0">
                <a:solidFill>
                  <a:srgbClr val="0000CC"/>
                </a:solidFill>
              </a:rPr>
              <a:t>立即用新鲜任氏液换洗</a:t>
            </a:r>
            <a:r>
              <a:rPr lang="en-US" altLang="zh-CN" sz="2200" b="1" dirty="0"/>
              <a:t>2</a:t>
            </a:r>
            <a:r>
              <a:rPr lang="zh-CN" altLang="en-US" sz="2200" b="1" dirty="0"/>
              <a:t>－</a:t>
            </a:r>
            <a:r>
              <a:rPr lang="en-US" altLang="zh-CN" sz="2200" b="1" dirty="0"/>
              <a:t>3</a:t>
            </a:r>
            <a:r>
              <a:rPr lang="zh-CN" altLang="en-US" sz="2200" b="1" dirty="0"/>
              <a:t>次，以免心肌受损，而且必须待心脏恢复正常后方能进行下一步实验，以形成前后对照。</a:t>
            </a:r>
          </a:p>
          <a:p>
            <a:pPr algn="just"/>
            <a:r>
              <a:rPr lang="zh-CN" altLang="en-US" sz="2200" b="1" dirty="0"/>
              <a:t>滴加药品和换取新鲜任氏液时，须及时</a:t>
            </a:r>
            <a:r>
              <a:rPr lang="zh-CN" altLang="en-US" sz="2200" b="1" dirty="0">
                <a:solidFill>
                  <a:srgbClr val="0000CC"/>
                </a:solidFill>
              </a:rPr>
              <a:t>标记</a:t>
            </a:r>
            <a:r>
              <a:rPr lang="zh-CN" altLang="en-US" sz="2200" b="1" dirty="0"/>
              <a:t>，以便观察分析。</a:t>
            </a:r>
          </a:p>
          <a:p>
            <a:pPr algn="just"/>
            <a:r>
              <a:rPr lang="zh-CN" altLang="en-US" sz="2200" b="1" dirty="0"/>
              <a:t>化学药物作用不明显时，可再</a:t>
            </a:r>
            <a:r>
              <a:rPr lang="zh-CN" altLang="en-US" sz="2200" b="1" dirty="0">
                <a:solidFill>
                  <a:srgbClr val="0000CC"/>
                </a:solidFill>
              </a:rPr>
              <a:t>适量滴加</a:t>
            </a:r>
            <a:r>
              <a:rPr lang="zh-CN" altLang="en-US" sz="2200" b="1" dirty="0"/>
              <a:t>，密切观察药物剂量添加后的实验结果。</a:t>
            </a:r>
            <a:endParaRPr lang="zh-CN" altLang="en-US" sz="2200" dirty="0"/>
          </a:p>
        </p:txBody>
      </p:sp>
      <p:sp>
        <p:nvSpPr>
          <p:cNvPr id="5" name="云形标注 2">
            <a:extLst>
              <a:ext uri="{FF2B5EF4-FFF2-40B4-BE49-F238E27FC236}">
                <a16:creationId xmlns:a16="http://schemas.microsoft.com/office/drawing/2014/main" id="{E817C1B8-E21A-44BB-B6C6-6FB707AF3CC1}"/>
              </a:ext>
            </a:extLst>
          </p:cNvPr>
          <p:cNvSpPr/>
          <p:nvPr/>
        </p:nvSpPr>
        <p:spPr>
          <a:xfrm>
            <a:off x="5148064" y="102712"/>
            <a:ext cx="3599482" cy="739793"/>
          </a:xfrm>
          <a:prstGeom prst="cloudCallout">
            <a:avLst>
              <a:gd name="adj1" fmla="val -28625"/>
              <a:gd name="adj2" fmla="val 74953"/>
            </a:avLst>
          </a:prstGeom>
          <a:solidFill>
            <a:srgbClr val="BAE1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0D7D4C0-E564-44CC-9B8D-158D92147A8A}"/>
              </a:ext>
            </a:extLst>
          </p:cNvPr>
          <p:cNvSpPr txBox="1"/>
          <p:nvPr/>
        </p:nvSpPr>
        <p:spPr>
          <a:xfrm>
            <a:off x="5724128" y="166640"/>
            <a:ext cx="2348720" cy="523220"/>
          </a:xfrm>
          <a:prstGeom prst="rect">
            <a:avLst/>
          </a:prstGeom>
          <a:noFill/>
        </p:spPr>
        <p:txBody>
          <a:bodyPr wrap="none" rtlCol="0">
            <a:spAutoFit/>
          </a:bodyPr>
          <a:lstStyle/>
          <a:p>
            <a:r>
              <a:rPr lang="zh-CN" altLang="en-US" sz="2800" b="1" dirty="0">
                <a:solidFill>
                  <a:srgbClr val="FF0000"/>
                </a:solidFill>
                <a:latin typeface="黑体" panose="02010609060101010101" pitchFamily="49" charset="-122"/>
                <a:ea typeface="黑体" panose="02010609060101010101" pitchFamily="49" charset="-122"/>
              </a:rPr>
              <a:t>切忌轻言放弃</a:t>
            </a:r>
          </a:p>
        </p:txBody>
      </p:sp>
    </p:spTree>
    <p:extLst>
      <p:ext uri="{BB962C8B-B14F-4D97-AF65-F5344CB8AC3E}">
        <p14:creationId xmlns:p14="http://schemas.microsoft.com/office/powerpoint/2010/main" val="508685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4294967295"/>
          </p:nvPr>
        </p:nvSpPr>
        <p:spPr>
          <a:xfrm>
            <a:off x="539552" y="1484784"/>
            <a:ext cx="7632848" cy="4242271"/>
          </a:xfrm>
        </p:spPr>
        <p:txBody>
          <a:bodyPr>
            <a:normAutofit/>
          </a:bodyPr>
          <a:lstStyle/>
          <a:p>
            <a:pPr algn="just" eaLnBrk="1" hangingPunct="1">
              <a:lnSpc>
                <a:spcPct val="110000"/>
              </a:lnSpc>
              <a:spcBef>
                <a:spcPts val="1200"/>
              </a:spcBef>
            </a:pPr>
            <a:r>
              <a:rPr lang="zh-CN" altLang="en-US" sz="2400" b="1" dirty="0"/>
              <a:t>设计实验，观察刺激强度、刺激时间对期前收缩幅度的影响。</a:t>
            </a:r>
            <a:endParaRPr lang="en-US" altLang="zh-CN" sz="2400" b="1" dirty="0"/>
          </a:p>
          <a:p>
            <a:pPr algn="just" eaLnBrk="1" hangingPunct="1">
              <a:lnSpc>
                <a:spcPct val="110000"/>
              </a:lnSpc>
              <a:spcBef>
                <a:spcPts val="1200"/>
              </a:spcBef>
            </a:pPr>
            <a:r>
              <a:rPr lang="zh-CN" altLang="en-US" sz="2400" b="1" dirty="0"/>
              <a:t>如何证明心脏节律性的起搏点及兴奋传导顺序。</a:t>
            </a:r>
            <a:endParaRPr lang="en-US" altLang="zh-CN" sz="2400" b="1" dirty="0"/>
          </a:p>
          <a:p>
            <a:pPr eaLnBrk="1" hangingPunct="1">
              <a:lnSpc>
                <a:spcPct val="120000"/>
              </a:lnSpc>
              <a:spcBef>
                <a:spcPts val="600"/>
              </a:spcBef>
            </a:pPr>
            <a:r>
              <a:rPr lang="zh-CN" altLang="en-US" sz="2400" b="1" dirty="0">
                <a:solidFill>
                  <a:schemeClr val="tx1"/>
                </a:solidFill>
              </a:rPr>
              <a:t>设计一个新的、更简单的离体心脏插管方法。</a:t>
            </a:r>
          </a:p>
          <a:p>
            <a:pPr eaLnBrk="1" hangingPunct="1">
              <a:lnSpc>
                <a:spcPct val="120000"/>
              </a:lnSpc>
              <a:spcBef>
                <a:spcPts val="600"/>
              </a:spcBef>
            </a:pPr>
            <a:r>
              <a:rPr lang="zh-CN" altLang="en-US" sz="2400" b="1" dirty="0">
                <a:solidFill>
                  <a:schemeClr val="tx1"/>
                </a:solidFill>
              </a:rPr>
              <a:t>设计一个兔心离体灌流的方法。</a:t>
            </a:r>
          </a:p>
          <a:p>
            <a:pPr eaLnBrk="1" hangingPunct="1">
              <a:lnSpc>
                <a:spcPct val="120000"/>
              </a:lnSpc>
              <a:spcBef>
                <a:spcPts val="600"/>
              </a:spcBef>
            </a:pPr>
            <a:r>
              <a:rPr lang="zh-CN" altLang="en-US" sz="2400" b="1" dirty="0">
                <a:solidFill>
                  <a:schemeClr val="tx1"/>
                </a:solidFill>
              </a:rPr>
              <a:t>设计一个实验，用于了解某种药物对心房肌收缩力与节律的影响。</a:t>
            </a:r>
            <a:endParaRPr lang="en-US" altLang="zh-CN" sz="2400" b="1" dirty="0"/>
          </a:p>
          <a:p>
            <a:pPr eaLnBrk="1" hangingPunct="1">
              <a:lnSpc>
                <a:spcPct val="120000"/>
              </a:lnSpc>
              <a:spcBef>
                <a:spcPts val="600"/>
              </a:spcBef>
            </a:pPr>
            <a:r>
              <a:rPr lang="zh-CN" altLang="en-US" sz="2400" b="1" dirty="0">
                <a:solidFill>
                  <a:schemeClr val="tx1"/>
                </a:solidFill>
              </a:rPr>
              <a:t>用此标本还可以做哪些实验？</a:t>
            </a:r>
          </a:p>
          <a:p>
            <a:pPr algn="just" eaLnBrk="1" hangingPunct="1">
              <a:lnSpc>
                <a:spcPct val="110000"/>
              </a:lnSpc>
              <a:spcBef>
                <a:spcPts val="1200"/>
              </a:spcBef>
            </a:pPr>
            <a:endParaRPr lang="en-US" altLang="zh-CN" sz="2400" b="1" dirty="0"/>
          </a:p>
        </p:txBody>
      </p:sp>
      <p:sp>
        <p:nvSpPr>
          <p:cNvPr id="2" name="Rectangle 2">
            <a:extLst>
              <a:ext uri="{FF2B5EF4-FFF2-40B4-BE49-F238E27FC236}">
                <a16:creationId xmlns:a16="http://schemas.microsoft.com/office/drawing/2014/main" id="{847936F4-1445-BB6F-BBE5-AC030B23B99A}"/>
              </a:ext>
            </a:extLst>
          </p:cNvPr>
          <p:cNvSpPr txBox="1">
            <a:spLocks noChangeArrowheads="1"/>
          </p:cNvSpPr>
          <p:nvPr/>
        </p:nvSpPr>
        <p:spPr>
          <a:xfrm>
            <a:off x="323528" y="352698"/>
            <a:ext cx="4324709" cy="762898"/>
          </a:xfrm>
          <a:prstGeom prst="rect">
            <a:avLst/>
          </a:prstGeom>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en-US" altLang="zh-CN" sz="3000">
                <a:solidFill>
                  <a:srgbClr val="000099"/>
                </a:solidFill>
                <a:effectLst/>
                <a:latin typeface="Arial" panose="020B0604020202020204" pitchFamily="34" charset="0"/>
                <a:ea typeface="黑体" panose="02010609060101010101" pitchFamily="49" charset="-122"/>
                <a:cs typeface="Arial" panose="020B0604020202020204" pitchFamily="34" charset="0"/>
              </a:rPr>
              <a:t>VIII </a:t>
            </a:r>
            <a:r>
              <a:rPr lang="zh-CN" altLang="en-US" sz="3000">
                <a:solidFill>
                  <a:srgbClr val="000099"/>
                </a:solidFill>
                <a:effectLst/>
                <a:latin typeface="黑体" panose="02010609060101010101" pitchFamily="49" charset="-122"/>
                <a:ea typeface="黑体" panose="02010609060101010101" pitchFamily="49" charset="-122"/>
              </a:rPr>
              <a:t>思考与探索</a:t>
            </a:r>
            <a:endParaRPr lang="zh-CN" altLang="en-US" sz="3000" dirty="0">
              <a:solidFill>
                <a:srgbClr val="000099"/>
              </a:solidFill>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8E7BD4-E0C8-D432-8B52-AC8C835BFB6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8000" contrast="20000"/>
                    </a14:imgEffect>
                  </a14:imgLayer>
                </a14:imgProps>
              </a:ext>
            </a:extLst>
          </a:blip>
          <a:srcRect l="8267" t="26573" r="12596" b="36220"/>
          <a:stretch/>
        </p:blipFill>
        <p:spPr>
          <a:xfrm>
            <a:off x="867831" y="2996952"/>
            <a:ext cx="6972774" cy="2185496"/>
          </a:xfrm>
          <a:prstGeom prst="rect">
            <a:avLst/>
          </a:prstGeom>
        </p:spPr>
      </p:pic>
      <p:sp>
        <p:nvSpPr>
          <p:cNvPr id="4" name="文本框 3">
            <a:extLst>
              <a:ext uri="{FF2B5EF4-FFF2-40B4-BE49-F238E27FC236}">
                <a16:creationId xmlns:a16="http://schemas.microsoft.com/office/drawing/2014/main" id="{1507BB7A-19B7-245B-7CA4-5AF38EF5D3A2}"/>
              </a:ext>
            </a:extLst>
          </p:cNvPr>
          <p:cNvSpPr txBox="1"/>
          <p:nvPr/>
        </p:nvSpPr>
        <p:spPr>
          <a:xfrm>
            <a:off x="611560" y="5387164"/>
            <a:ext cx="7830870" cy="369332"/>
          </a:xfrm>
          <a:prstGeom prst="rect">
            <a:avLst/>
          </a:prstGeom>
          <a:noFill/>
        </p:spPr>
        <p:txBody>
          <a:bodyPr wrap="square" rtlCol="0">
            <a:spAutoFit/>
          </a:bodyPr>
          <a:lstStyle/>
          <a:p>
            <a:pPr algn="ctr"/>
            <a:r>
              <a:rPr lang="zh-CN" altLang="en-US" dirty="0">
                <a:latin typeface="+mn-ea"/>
                <a:ea typeface="+mn-ea"/>
              </a:rPr>
              <a:t>期前收缩与代偿间歇示意图</a:t>
            </a:r>
            <a:endParaRPr lang="en-US" altLang="zh-CN" dirty="0">
              <a:latin typeface="+mn-ea"/>
              <a:ea typeface="+mn-ea"/>
            </a:endParaRPr>
          </a:p>
        </p:txBody>
      </p:sp>
      <p:sp>
        <p:nvSpPr>
          <p:cNvPr id="6" name="内容占位符 5"/>
          <p:cNvSpPr>
            <a:spLocks noGrp="1"/>
          </p:cNvSpPr>
          <p:nvPr>
            <p:ph idx="1"/>
          </p:nvPr>
        </p:nvSpPr>
        <p:spPr>
          <a:xfrm>
            <a:off x="580976" y="620688"/>
            <a:ext cx="7736229" cy="2739760"/>
          </a:xfrm>
        </p:spPr>
        <p:txBody>
          <a:bodyPr>
            <a:normAutofit/>
          </a:bodyPr>
          <a:lstStyle/>
          <a:p>
            <a:pPr>
              <a:lnSpc>
                <a:spcPct val="110000"/>
              </a:lnSpc>
            </a:pPr>
            <a:r>
              <a:rPr lang="zh-CN" altLang="en-US" sz="2400" b="1" dirty="0">
                <a:solidFill>
                  <a:srgbClr val="0000CC"/>
                </a:solidFill>
                <a:latin typeface="+mj-ea"/>
              </a:rPr>
              <a:t>期前收缩也有不应期。</a:t>
            </a:r>
            <a:r>
              <a:rPr lang="zh-CN" altLang="en-US" sz="2400" b="1" dirty="0">
                <a:latin typeface="+mj-ea"/>
              </a:rPr>
              <a:t>如果下一次正常的窦性节律性兴奋到达时正好落在期前收缩的有效不应期，便不能引起心肌收缩，要等静脉窦传来下一次兴奋才能发生收缩反应，这样在期前收缩之后就会出现一个较长的舒张期（间歇期），称为</a:t>
            </a:r>
            <a:r>
              <a:rPr lang="zh-CN" altLang="en-US" sz="2400" b="1" dirty="0">
                <a:solidFill>
                  <a:srgbClr val="7030A0"/>
                </a:solidFill>
                <a:latin typeface="+mj-ea"/>
              </a:rPr>
              <a:t>代偿间歇</a:t>
            </a:r>
            <a:r>
              <a:rPr lang="zh-CN" altLang="en-US" sz="2400" b="1" dirty="0">
                <a:latin typeface="+mj-ea"/>
              </a:rPr>
              <a:t>。</a:t>
            </a:r>
            <a:endParaRPr lang="zh-CN"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Rot="1" noChangeArrowheads="1"/>
          </p:cNvSpPr>
          <p:nvPr>
            <p:ph type="body" idx="4294967295"/>
          </p:nvPr>
        </p:nvSpPr>
        <p:spPr>
          <a:xfrm>
            <a:off x="179512" y="980728"/>
            <a:ext cx="4582184" cy="4608512"/>
          </a:xfrm>
        </p:spPr>
        <p:txBody>
          <a:bodyPr>
            <a:normAutofit/>
          </a:bodyPr>
          <a:lstStyle/>
          <a:p>
            <a:pPr>
              <a:lnSpc>
                <a:spcPct val="120000"/>
              </a:lnSpc>
              <a:spcBef>
                <a:spcPts val="600"/>
              </a:spcBef>
            </a:pPr>
            <a:r>
              <a:rPr lang="zh-CN" altLang="en-US" sz="2400" b="1" dirty="0"/>
              <a:t>心脏正常节律性活动有赖于内外环境的相对稳定，离</a:t>
            </a:r>
            <a:r>
              <a:rPr lang="zh-CN" altLang="en-US" sz="2400" b="1" dirty="0">
                <a:solidFill>
                  <a:schemeClr val="tx1"/>
                </a:solidFill>
              </a:rPr>
              <a:t>体心脏用理化性质近似于血浆的生理溶液进行灌流，以保持其新陈代谢顺利进行，这种节律性可维持较长时间。</a:t>
            </a:r>
            <a:endParaRPr lang="en-US" altLang="zh-CN" sz="2400" b="1" dirty="0">
              <a:solidFill>
                <a:schemeClr val="tx1"/>
              </a:solidFill>
            </a:endParaRPr>
          </a:p>
          <a:p>
            <a:pPr>
              <a:lnSpc>
                <a:spcPct val="120000"/>
              </a:lnSpc>
              <a:spcBef>
                <a:spcPts val="600"/>
              </a:spcBef>
            </a:pPr>
            <a:r>
              <a:rPr lang="zh-CN" altLang="en-US" sz="2400" b="1" dirty="0">
                <a:latin typeface="+mn-ea"/>
              </a:rPr>
              <a:t>心肌细胞生物电活动的基础是钠、钾、钙等</a:t>
            </a:r>
            <a:r>
              <a:rPr lang="zh-CN" altLang="en-US" sz="2400" b="1" dirty="0">
                <a:solidFill>
                  <a:srgbClr val="0000CC"/>
                </a:solidFill>
                <a:latin typeface="+mn-ea"/>
              </a:rPr>
              <a:t>跨膜离子流</a:t>
            </a:r>
            <a:r>
              <a:rPr lang="zh-CN" altLang="en-US" sz="2400" b="1" dirty="0">
                <a:latin typeface="+mn-ea"/>
              </a:rPr>
              <a:t>。</a:t>
            </a:r>
          </a:p>
          <a:p>
            <a:pPr>
              <a:lnSpc>
                <a:spcPct val="120000"/>
              </a:lnSpc>
              <a:spcBef>
                <a:spcPts val="600"/>
              </a:spcBef>
            </a:pPr>
            <a:endParaRPr lang="zh-CN" altLang="en-US" sz="2400" b="1" dirty="0">
              <a:solidFill>
                <a:schemeClr val="tx1"/>
              </a:solidFill>
            </a:endParaRPr>
          </a:p>
        </p:txBody>
      </p:sp>
      <p:graphicFrame>
        <p:nvGraphicFramePr>
          <p:cNvPr id="3" name="Object 4"/>
          <p:cNvGraphicFramePr>
            <a:graphicFrameLocks noChangeAspect="1"/>
          </p:cNvGraphicFramePr>
          <p:nvPr>
            <p:extLst>
              <p:ext uri="{D42A27DB-BD31-4B8C-83A1-F6EECF244321}">
                <p14:modId xmlns:p14="http://schemas.microsoft.com/office/powerpoint/2010/main" val="4262511274"/>
              </p:ext>
            </p:extLst>
          </p:nvPr>
        </p:nvGraphicFramePr>
        <p:xfrm>
          <a:off x="4932040" y="260648"/>
          <a:ext cx="3060523" cy="3600400"/>
        </p:xfrm>
        <a:graphic>
          <a:graphicData uri="http://schemas.openxmlformats.org/presentationml/2006/ole">
            <mc:AlternateContent xmlns:mc="http://schemas.openxmlformats.org/markup-compatibility/2006">
              <mc:Choice xmlns:v="urn:schemas-microsoft-com:vml" Requires="v">
                <p:oleObj name="Image" r:id="rId3" imgW="4129024" imgH="4847115" progId="Photoshop.Image.7">
                  <p:embed/>
                </p:oleObj>
              </mc:Choice>
              <mc:Fallback>
                <p:oleObj name="Image" r:id="rId3" imgW="4129024" imgH="4847115" progId="Photoshop.Image.7">
                  <p:embed/>
                  <p:pic>
                    <p:nvPicPr>
                      <p:cNvPr id="45060" name="Object 4"/>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r="1744" b="2228"/>
                      <a:stretch>
                        <a:fillRect/>
                      </a:stretch>
                    </p:blipFill>
                    <p:spPr bwMode="auto">
                      <a:xfrm>
                        <a:off x="4932040" y="260648"/>
                        <a:ext cx="3060523" cy="3600400"/>
                      </a:xfrm>
                      <a:prstGeom prst="rect">
                        <a:avLst/>
                      </a:prstGeom>
                      <a:noFill/>
                      <a:ln>
                        <a:noFill/>
                      </a:ln>
                    </p:spPr>
                  </p:pic>
                </p:oleObj>
              </mc:Fallback>
            </mc:AlternateContent>
          </a:graphicData>
        </a:graphic>
      </p:graphicFrame>
      <p:pic>
        <p:nvPicPr>
          <p:cNvPr id="4" name="Picture 11"/>
          <p:cNvPicPr>
            <a:picLocks noChangeAspect="1" noChangeArrowheads="1"/>
          </p:cNvPicPr>
          <p:nvPr/>
        </p:nvPicPr>
        <p:blipFill>
          <a:blip r:embed="rId5">
            <a:lum bright="16000" contrast="26000"/>
            <a:extLst>
              <a:ext uri="{28A0092B-C50C-407E-A947-70E740481C1C}">
                <a14:useLocalDpi xmlns:a14="http://schemas.microsoft.com/office/drawing/2010/main" val="0"/>
              </a:ext>
            </a:extLst>
          </a:blip>
          <a:srcRect b="23543"/>
          <a:stretch>
            <a:fillRect/>
          </a:stretch>
        </p:blipFill>
        <p:spPr bwMode="auto">
          <a:xfrm>
            <a:off x="4761696" y="4077072"/>
            <a:ext cx="3744416" cy="227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15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2" name="Object 6"/>
          <p:cNvGraphicFramePr>
            <a:graphicFrameLocks noChangeAspect="1"/>
          </p:cNvGraphicFramePr>
          <p:nvPr>
            <p:extLst>
              <p:ext uri="{D42A27DB-BD31-4B8C-83A1-F6EECF244321}">
                <p14:modId xmlns:p14="http://schemas.microsoft.com/office/powerpoint/2010/main" val="2653846436"/>
              </p:ext>
            </p:extLst>
          </p:nvPr>
        </p:nvGraphicFramePr>
        <p:xfrm>
          <a:off x="1187624" y="1916832"/>
          <a:ext cx="6625109" cy="4017684"/>
        </p:xfrm>
        <a:graphic>
          <a:graphicData uri="http://schemas.openxmlformats.org/presentationml/2006/ole">
            <mc:AlternateContent xmlns:mc="http://schemas.openxmlformats.org/markup-compatibility/2006">
              <mc:Choice xmlns:v="urn:schemas-microsoft-com:vml" Requires="v">
                <p:oleObj name="Image" r:id="rId3" imgW="4628571" imgH="2638095" progId="Photoshop.Image.7">
                  <p:embed/>
                </p:oleObj>
              </mc:Choice>
              <mc:Fallback>
                <p:oleObj name="Image" r:id="rId3" imgW="4628571" imgH="2638095" progId="Photoshop.Image.7">
                  <p:embed/>
                  <p:pic>
                    <p:nvPicPr>
                      <p:cNvPr id="450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916832"/>
                        <a:ext cx="6625109" cy="4017684"/>
                      </a:xfrm>
                      <a:prstGeom prst="rect">
                        <a:avLst/>
                      </a:prstGeom>
                      <a:noFill/>
                      <a:ln>
                        <a:noFill/>
                      </a:ln>
                      <a:effectLst/>
                    </p:spPr>
                  </p:pic>
                </p:oleObj>
              </mc:Fallback>
            </mc:AlternateContent>
          </a:graphicData>
        </a:graphic>
      </p:graphicFrame>
      <p:sp>
        <p:nvSpPr>
          <p:cNvPr id="3" name="内容占位符 2"/>
          <p:cNvSpPr>
            <a:spLocks noGrp="1"/>
          </p:cNvSpPr>
          <p:nvPr>
            <p:ph idx="1"/>
          </p:nvPr>
        </p:nvSpPr>
        <p:spPr>
          <a:xfrm>
            <a:off x="467544" y="620688"/>
            <a:ext cx="7704856" cy="1152128"/>
          </a:xfrm>
        </p:spPr>
        <p:txBody>
          <a:bodyPr>
            <a:normAutofit/>
          </a:bodyPr>
          <a:lstStyle/>
          <a:p>
            <a:r>
              <a:rPr lang="zh-CN" altLang="en-US" sz="2400" b="1" dirty="0">
                <a:latin typeface="+mn-ea"/>
              </a:rPr>
              <a:t>灌流液中钠、钾、钙离子浓度的变化会对心脏的活动产生一定的影响。</a:t>
            </a:r>
          </a:p>
          <a:p>
            <a:endParaRPr lang="zh-CN" altLang="en-US" sz="2400" dirty="0"/>
          </a:p>
        </p:txBody>
      </p:sp>
    </p:spTree>
    <p:extLst>
      <p:ext uri="{BB962C8B-B14F-4D97-AF65-F5344CB8AC3E}">
        <p14:creationId xmlns:p14="http://schemas.microsoft.com/office/powerpoint/2010/main" val="2861909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77072"/>
            <a:ext cx="730726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a:xfrm>
            <a:off x="395536" y="404664"/>
            <a:ext cx="7920880" cy="3888432"/>
          </a:xfrm>
        </p:spPr>
        <p:txBody>
          <a:bodyPr>
            <a:normAutofit/>
          </a:bodyPr>
          <a:lstStyle/>
          <a:p>
            <a:pPr algn="just">
              <a:spcBef>
                <a:spcPct val="0"/>
              </a:spcBef>
              <a:buClr>
                <a:schemeClr val="hlink"/>
              </a:buClr>
              <a:buSzPct val="65000"/>
              <a:buFont typeface="Wingdings" pitchFamily="2" charset="2"/>
              <a:buChar char="v"/>
              <a:defRPr/>
            </a:pPr>
            <a:r>
              <a:rPr lang="zh-CN" altLang="en-US" sz="2400" b="1" dirty="0">
                <a:latin typeface="+mn-ea"/>
              </a:rPr>
              <a:t>调节心脏活动的</a:t>
            </a:r>
            <a:r>
              <a:rPr lang="zh-CN" altLang="en-US" sz="2400" b="1" dirty="0">
                <a:solidFill>
                  <a:srgbClr val="0000CC"/>
                </a:solidFill>
                <a:latin typeface="+mn-ea"/>
              </a:rPr>
              <a:t>神经、体液</a:t>
            </a:r>
            <a:r>
              <a:rPr lang="zh-CN" altLang="en-US" sz="2400" b="1" dirty="0">
                <a:latin typeface="+mn-ea"/>
              </a:rPr>
              <a:t>因素对心脏活动的直接作用是神经递质或激素与心肌细胞相应</a:t>
            </a:r>
            <a:r>
              <a:rPr lang="zh-CN" altLang="en-US" sz="2400" b="1" dirty="0">
                <a:solidFill>
                  <a:srgbClr val="0000CC"/>
                </a:solidFill>
                <a:latin typeface="+mn-ea"/>
              </a:rPr>
              <a:t>受体</a:t>
            </a:r>
            <a:r>
              <a:rPr lang="zh-CN" altLang="en-US" sz="2400" b="1" dirty="0">
                <a:latin typeface="+mn-ea"/>
              </a:rPr>
              <a:t>结合，导致心脏活动的增强或减弱。</a:t>
            </a:r>
          </a:p>
          <a:p>
            <a:pPr algn="just">
              <a:spcBef>
                <a:spcPct val="0"/>
              </a:spcBef>
              <a:buClr>
                <a:schemeClr val="hlink"/>
              </a:buClr>
              <a:buSzPct val="65000"/>
              <a:buFont typeface="Wingdings" pitchFamily="2" charset="2"/>
              <a:buChar char="v"/>
              <a:defRPr/>
            </a:pPr>
            <a:r>
              <a:rPr lang="zh-CN" altLang="en-US" sz="2400" b="1" dirty="0">
                <a:latin typeface="+mn-ea"/>
              </a:rPr>
              <a:t>交感神经兴奋时，其末梢释放递质</a:t>
            </a:r>
            <a:r>
              <a:rPr lang="en-US" altLang="zh-CN" sz="2400" b="1" dirty="0">
                <a:latin typeface="+mn-ea"/>
              </a:rPr>
              <a:t>—</a:t>
            </a:r>
            <a:r>
              <a:rPr lang="zh-CN" altLang="en-US" sz="2400" b="1" dirty="0">
                <a:solidFill>
                  <a:srgbClr val="9900FF"/>
                </a:solidFill>
                <a:latin typeface="+mn-ea"/>
              </a:rPr>
              <a:t>去甲肾上腺素</a:t>
            </a:r>
            <a:r>
              <a:rPr lang="zh-CN" altLang="en-US" sz="2400" b="1" dirty="0">
                <a:latin typeface="+mn-ea"/>
              </a:rPr>
              <a:t>，作用于心肌细胞膜上的</a:t>
            </a:r>
            <a:r>
              <a:rPr lang="el-GR" altLang="zh-CN" sz="2400" b="1" dirty="0">
                <a:solidFill>
                  <a:srgbClr val="7030A0"/>
                </a:solidFill>
                <a:latin typeface="+mn-ea"/>
                <a:cs typeface="Times New Roman" pitchFamily="18" charset="0"/>
              </a:rPr>
              <a:t>β</a:t>
            </a:r>
            <a:r>
              <a:rPr lang="zh-CN" altLang="en-US" sz="2400" b="1" dirty="0">
                <a:solidFill>
                  <a:srgbClr val="7030A0"/>
                </a:solidFill>
                <a:latin typeface="+mn-ea"/>
                <a:cs typeface="Times New Roman" pitchFamily="18" charset="0"/>
              </a:rPr>
              <a:t>受体</a:t>
            </a:r>
            <a:r>
              <a:rPr lang="zh-CN" altLang="en-US" sz="2400" b="1" dirty="0">
                <a:latin typeface="+mn-ea"/>
                <a:cs typeface="Times New Roman" pitchFamily="18" charset="0"/>
              </a:rPr>
              <a:t>，使心肌收缩力增强，心率加快；迷走神经兴奋时，其末梢释放递质</a:t>
            </a:r>
            <a:r>
              <a:rPr lang="en-US" altLang="zh-CN" sz="2400" b="1" dirty="0">
                <a:latin typeface="+mn-ea"/>
                <a:cs typeface="Times New Roman" pitchFamily="18" charset="0"/>
              </a:rPr>
              <a:t>—</a:t>
            </a:r>
            <a:r>
              <a:rPr lang="zh-CN" altLang="en-US" sz="2400" b="1" dirty="0">
                <a:solidFill>
                  <a:srgbClr val="000099"/>
                </a:solidFill>
                <a:latin typeface="+mn-ea"/>
              </a:rPr>
              <a:t>乙酰胆碱</a:t>
            </a:r>
            <a:r>
              <a:rPr lang="zh-CN" altLang="en-US" sz="2400" b="1" dirty="0">
                <a:latin typeface="+mn-ea"/>
              </a:rPr>
              <a:t>，作用于心肌细胞膜上的 </a:t>
            </a:r>
            <a:r>
              <a:rPr lang="en-US" altLang="zh-CN" sz="2400" b="1" dirty="0">
                <a:solidFill>
                  <a:srgbClr val="000099"/>
                </a:solidFill>
                <a:latin typeface="+mn-ea"/>
              </a:rPr>
              <a:t>M </a:t>
            </a:r>
            <a:r>
              <a:rPr lang="zh-CN" altLang="en-US" sz="2400" b="1" dirty="0">
                <a:solidFill>
                  <a:srgbClr val="000099"/>
                </a:solidFill>
                <a:latin typeface="+mn-ea"/>
              </a:rPr>
              <a:t>受体</a:t>
            </a:r>
            <a:r>
              <a:rPr lang="zh-CN" altLang="en-US" sz="2400" b="1" dirty="0">
                <a:latin typeface="+mn-ea"/>
              </a:rPr>
              <a:t>，对心肌细胞起抑制作用，使心肌的自律性降低。</a:t>
            </a:r>
          </a:p>
          <a:p>
            <a:pPr algn="just">
              <a:spcBef>
                <a:spcPct val="0"/>
              </a:spcBef>
              <a:buClr>
                <a:schemeClr val="hlink"/>
              </a:buClr>
              <a:buSzPct val="65000"/>
              <a:buFont typeface="Wingdings" pitchFamily="2" charset="2"/>
              <a:buChar char="v"/>
              <a:defRPr/>
            </a:pPr>
            <a:r>
              <a:rPr lang="zh-CN" altLang="en-US" sz="2400" b="1" dirty="0">
                <a:latin typeface="+mn-ea"/>
              </a:rPr>
              <a:t>特异的受体阻断剂能阻断相应的递质与受体的相互作用。</a:t>
            </a:r>
          </a:p>
          <a:p>
            <a:endParaRPr lang="zh-CN" altLang="en-US" sz="2400" dirty="0"/>
          </a:p>
        </p:txBody>
      </p:sp>
    </p:spTree>
    <p:extLst>
      <p:ext uri="{BB962C8B-B14F-4D97-AF65-F5344CB8AC3E}">
        <p14:creationId xmlns:p14="http://schemas.microsoft.com/office/powerpoint/2010/main" val="138669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611560" y="1628800"/>
            <a:ext cx="7560840" cy="4824536"/>
          </a:xfrm>
        </p:spPr>
        <p:txBody>
          <a:bodyPr>
            <a:normAutofit/>
          </a:bodyPr>
          <a:lstStyle/>
          <a:p>
            <a:pPr algn="just" eaLnBrk="1" hangingPunct="1">
              <a:spcBef>
                <a:spcPts val="600"/>
              </a:spcBef>
            </a:pPr>
            <a:r>
              <a:rPr lang="zh-CN" altLang="en-US" sz="2400" b="1" dirty="0"/>
              <a:t>学习暴露牛蛙心脏的方法，熟悉心脏的结构，辨认主要的大血管。</a:t>
            </a:r>
          </a:p>
          <a:p>
            <a:pPr algn="just" eaLnBrk="1" hangingPunct="1">
              <a:spcBef>
                <a:spcPts val="600"/>
              </a:spcBef>
            </a:pPr>
            <a:r>
              <a:rPr lang="zh-CN" altLang="en-US" sz="2400" b="1" dirty="0"/>
              <a:t>观察心脏各部分自律性活动的时相和频率特点，掌握在体蛙类心脏活动的描记方法。</a:t>
            </a:r>
          </a:p>
          <a:p>
            <a:pPr algn="just" eaLnBrk="1" hangingPunct="1">
              <a:spcBef>
                <a:spcPts val="600"/>
              </a:spcBef>
            </a:pPr>
            <a:r>
              <a:rPr lang="zh-CN" altLang="en-US" sz="2400" b="1" dirty="0"/>
              <a:t>观察额外刺激对心脏收缩的影响，了解其产生机理。</a:t>
            </a:r>
            <a:endParaRPr lang="en-US" altLang="zh-CN" sz="2400" b="1" dirty="0"/>
          </a:p>
          <a:p>
            <a:pPr eaLnBrk="1" hangingPunct="1">
              <a:spcBef>
                <a:spcPts val="600"/>
              </a:spcBef>
            </a:pPr>
            <a:r>
              <a:rPr lang="zh-CN" altLang="en-US" sz="2400" b="1" dirty="0">
                <a:solidFill>
                  <a:schemeClr val="tx1"/>
                </a:solidFill>
              </a:rPr>
              <a:t>学习离体蛙心的制备及其灌流方法。</a:t>
            </a:r>
          </a:p>
          <a:p>
            <a:pPr eaLnBrk="1" hangingPunct="1">
              <a:spcBef>
                <a:spcPts val="600"/>
              </a:spcBef>
            </a:pPr>
            <a:r>
              <a:rPr lang="zh-CN" altLang="en-US" sz="2400" b="1" dirty="0">
                <a:solidFill>
                  <a:schemeClr val="tx1"/>
                </a:solidFill>
              </a:rPr>
              <a:t>观察钙、钾等离子，去甲肾上腺素、乙酰胆碱、普萘洛尔、阿托品等药物对心脏活动的影响。</a:t>
            </a:r>
            <a:r>
              <a:rPr lang="zh-CN" altLang="en-US" sz="2400" dirty="0">
                <a:solidFill>
                  <a:schemeClr val="tx1"/>
                </a:solidFill>
              </a:rPr>
              <a:t> </a:t>
            </a:r>
          </a:p>
        </p:txBody>
      </p:sp>
      <p:sp>
        <p:nvSpPr>
          <p:cNvPr id="2" name="Rectangle 5">
            <a:extLst>
              <a:ext uri="{FF2B5EF4-FFF2-40B4-BE49-F238E27FC236}">
                <a16:creationId xmlns:a16="http://schemas.microsoft.com/office/drawing/2014/main" id="{0B7D5BA4-C3F7-E815-87B4-D8D180CBC288}"/>
              </a:ext>
            </a:extLst>
          </p:cNvPr>
          <p:cNvSpPr>
            <a:spLocks noChangeArrowheads="1"/>
          </p:cNvSpPr>
          <p:nvPr/>
        </p:nvSpPr>
        <p:spPr bwMode="auto">
          <a:xfrm>
            <a:off x="425580" y="575551"/>
            <a:ext cx="3644938" cy="5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2800" b="1" dirty="0">
                <a:solidFill>
                  <a:srgbClr val="3A22C8"/>
                </a:solidFill>
                <a:ea typeface="黑体" panose="02010609060101010101" pitchFamily="49" charset="-122"/>
                <a:cs typeface="Arial" panose="020B0604020202020204" pitchFamily="34" charset="0"/>
              </a:rPr>
              <a:t>II </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实验目的</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body" sz="half" idx="4294967295"/>
          </p:nvPr>
        </p:nvSpPr>
        <p:spPr>
          <a:xfrm>
            <a:off x="395536" y="1138874"/>
            <a:ext cx="8352928" cy="1714256"/>
          </a:xfrm>
        </p:spPr>
        <p:txBody>
          <a:bodyPr>
            <a:normAutofit/>
          </a:bodyPr>
          <a:lstStyle/>
          <a:p>
            <a:pPr>
              <a:lnSpc>
                <a:spcPct val="120000"/>
              </a:lnSpc>
            </a:pPr>
            <a:r>
              <a:rPr lang="zh-CN" altLang="en-US" sz="2400" b="1" dirty="0"/>
              <a:t>牛蛙（</a:t>
            </a:r>
            <a:r>
              <a:rPr lang="en-US" altLang="zh-CN" sz="2400" b="1" i="1" dirty="0">
                <a:latin typeface="Times New Roman" panose="02020603050405020304" pitchFamily="18" charset="0"/>
                <a:cs typeface="Times New Roman" panose="02020603050405020304" pitchFamily="18" charset="0"/>
              </a:rPr>
              <a:t> </a:t>
            </a:r>
            <a:r>
              <a:rPr lang="en-US" altLang="zh-CN" sz="2400" b="1" i="1" dirty="0" err="1">
                <a:latin typeface="Times New Roman" panose="02020603050405020304" pitchFamily="18" charset="0"/>
                <a:cs typeface="Times New Roman" panose="02020603050405020304" pitchFamily="18" charset="0"/>
              </a:rPr>
              <a:t>Lithobates</a:t>
            </a:r>
            <a:r>
              <a:rPr lang="en-US" altLang="zh-CN" sz="2400" b="1" i="1" dirty="0">
                <a:latin typeface="Times New Roman" panose="02020603050405020304" pitchFamily="18" charset="0"/>
                <a:cs typeface="Times New Roman" panose="02020603050405020304" pitchFamily="18" charset="0"/>
              </a:rPr>
              <a:t> </a:t>
            </a:r>
            <a:r>
              <a:rPr lang="en-US" altLang="zh-CN" sz="2400" b="1" i="1" dirty="0" err="1">
                <a:latin typeface="Times New Roman" panose="02020603050405020304" pitchFamily="18" charset="0"/>
                <a:cs typeface="Times New Roman" panose="02020603050405020304" pitchFamily="18" charset="0"/>
              </a:rPr>
              <a:t>catesbeiana</a:t>
            </a:r>
            <a:r>
              <a:rPr lang="en-US" altLang="zh-CN" sz="2400" b="1" i="1" dirty="0">
                <a:latin typeface="Times New Roman" panose="02020603050405020304" pitchFamily="18" charset="0"/>
                <a:cs typeface="Times New Roman" panose="02020603050405020304" pitchFamily="18" charset="0"/>
              </a:rPr>
              <a:t> </a:t>
            </a:r>
            <a:r>
              <a:rPr lang="zh-CN" altLang="en-US" sz="2400" b="1" dirty="0"/>
              <a:t>），蛙类手术器械，蜡盘，</a:t>
            </a:r>
            <a:r>
              <a:rPr lang="zh-CN" altLang="en-US" sz="2400" b="1" dirty="0">
                <a:solidFill>
                  <a:srgbClr val="000099"/>
                </a:solidFill>
              </a:rPr>
              <a:t>蛙心夹</a:t>
            </a:r>
            <a:r>
              <a:rPr lang="zh-CN" altLang="en-US" sz="2400" b="1" dirty="0"/>
              <a:t>，张力换能器，生理信号采集处理系统，任氏液，塑料滴管，棉球，铁支架，</a:t>
            </a:r>
            <a:r>
              <a:rPr lang="zh-CN" altLang="en-US" sz="2400" b="1" dirty="0">
                <a:solidFill>
                  <a:schemeClr val="tx1"/>
                </a:solidFill>
                <a:latin typeface="宋体" charset="-122"/>
              </a:rPr>
              <a:t>双凹夹，大头针</a:t>
            </a:r>
            <a:r>
              <a:rPr lang="zh-CN" altLang="en-US" sz="2400" b="1" dirty="0"/>
              <a:t>，</a:t>
            </a:r>
            <a:r>
              <a:rPr lang="zh-CN" altLang="en-US" sz="2400" b="1" dirty="0">
                <a:solidFill>
                  <a:srgbClr val="000099"/>
                </a:solidFill>
              </a:rPr>
              <a:t>刺激电极</a:t>
            </a:r>
            <a:endParaRPr lang="zh-CN" altLang="en-US" sz="2400" b="1" dirty="0"/>
          </a:p>
        </p:txBody>
      </p:sp>
      <p:sp>
        <p:nvSpPr>
          <p:cNvPr id="1030" name="Text Box 9"/>
          <p:cNvSpPr txBox="1">
            <a:spLocks noChangeArrowheads="1"/>
          </p:cNvSpPr>
          <p:nvPr/>
        </p:nvSpPr>
        <p:spPr bwMode="auto">
          <a:xfrm>
            <a:off x="5183112" y="6077343"/>
            <a:ext cx="1728788" cy="430887"/>
          </a:xfrm>
          <a:prstGeom prst="rect">
            <a:avLst/>
          </a:prstGeom>
          <a:solidFill>
            <a:srgbClr val="FFFFFF"/>
          </a:solidFill>
          <a:ln>
            <a:no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200" b="1" dirty="0">
                <a:latin typeface="黑体" panose="02010609060101010101" pitchFamily="49" charset="-122"/>
                <a:ea typeface="黑体" panose="02010609060101010101" pitchFamily="49" charset="-122"/>
              </a:rPr>
              <a:t>刺激电极</a:t>
            </a:r>
          </a:p>
        </p:txBody>
      </p:sp>
      <p:sp>
        <p:nvSpPr>
          <p:cNvPr id="1031" name="Text Box 11"/>
          <p:cNvSpPr txBox="1">
            <a:spLocks noChangeArrowheads="1"/>
          </p:cNvSpPr>
          <p:nvPr/>
        </p:nvSpPr>
        <p:spPr bwMode="auto">
          <a:xfrm>
            <a:off x="2264239" y="5861106"/>
            <a:ext cx="1296987" cy="430887"/>
          </a:xfrm>
          <a:prstGeom prst="rect">
            <a:avLst/>
          </a:prstGeom>
          <a:solidFill>
            <a:srgbClr val="FFFFFF"/>
          </a:solidFill>
          <a:ln>
            <a:no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200" b="1" dirty="0">
                <a:latin typeface="黑体" panose="02010609060101010101" pitchFamily="49" charset="-122"/>
                <a:ea typeface="黑体" panose="02010609060101010101" pitchFamily="49" charset="-122"/>
              </a:rPr>
              <a:t>蛙心夹</a:t>
            </a:r>
          </a:p>
        </p:txBody>
      </p:sp>
      <p:pic>
        <p:nvPicPr>
          <p:cNvPr id="10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667393"/>
            <a:ext cx="1366837"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组合 2"/>
          <p:cNvGrpSpPr>
            <a:grpSpLocks/>
          </p:cNvGrpSpPr>
          <p:nvPr/>
        </p:nvGrpSpPr>
        <p:grpSpPr bwMode="auto">
          <a:xfrm>
            <a:off x="1870744" y="3081730"/>
            <a:ext cx="2262188" cy="2576513"/>
            <a:chOff x="685523" y="2725836"/>
            <a:chExt cx="2261914" cy="2576287"/>
          </a:xfrm>
        </p:grpSpPr>
        <p:graphicFrame>
          <p:nvGraphicFramePr>
            <p:cNvPr id="1026" name="Object 10"/>
            <p:cNvGraphicFramePr>
              <a:graphicFrameLocks noChangeAspect="1"/>
            </p:cNvGraphicFramePr>
            <p:nvPr/>
          </p:nvGraphicFramePr>
          <p:xfrm>
            <a:off x="1804164" y="2725836"/>
            <a:ext cx="1143273" cy="2575372"/>
          </p:xfrm>
          <a:graphic>
            <a:graphicData uri="http://schemas.openxmlformats.org/presentationml/2006/ole">
              <mc:AlternateContent xmlns:mc="http://schemas.openxmlformats.org/markup-compatibility/2006">
                <mc:Choice xmlns:v="urn:schemas-microsoft-com:vml" Requires="v">
                  <p:oleObj name="Image" r:id="rId4" imgW="3326984" imgH="7492063" progId="Photoshop.Image.7">
                    <p:embed/>
                  </p:oleObj>
                </mc:Choice>
                <mc:Fallback>
                  <p:oleObj name="Image" r:id="rId4" imgW="3326984" imgH="7492063" progId="Photoshop.Image.7">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164" y="2725836"/>
                          <a:ext cx="1143273" cy="25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6" name="Picture 13"/>
            <p:cNvPicPr>
              <a:picLocks noChangeAspect="1" noChangeArrowheads="1"/>
            </p:cNvPicPr>
            <p:nvPr/>
          </p:nvPicPr>
          <p:blipFill>
            <a:blip r:embed="rId6">
              <a:extLst>
                <a:ext uri="{28A0092B-C50C-407E-A947-70E740481C1C}">
                  <a14:useLocalDpi xmlns:a14="http://schemas.microsoft.com/office/drawing/2010/main" val="0"/>
                </a:ext>
              </a:extLst>
            </a:blip>
            <a:srcRect l="68376" t="34276" r="2657" b="22870"/>
            <a:stretch>
              <a:fillRect/>
            </a:stretch>
          </p:blipFill>
          <p:spPr bwMode="auto">
            <a:xfrm>
              <a:off x="694779" y="2762108"/>
              <a:ext cx="1086742" cy="130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4"/>
            <p:cNvPicPr>
              <a:picLocks noChangeAspect="1" noChangeArrowheads="1"/>
            </p:cNvPicPr>
            <p:nvPr/>
          </p:nvPicPr>
          <p:blipFill>
            <a:blip r:embed="rId6">
              <a:extLst>
                <a:ext uri="{28A0092B-C50C-407E-A947-70E740481C1C}">
                  <a14:useLocalDpi xmlns:a14="http://schemas.microsoft.com/office/drawing/2010/main" val="0"/>
                </a:ext>
              </a:extLst>
            </a:blip>
            <a:srcRect l="6064" t="58005" r="66614" b="2699"/>
            <a:stretch>
              <a:fillRect/>
            </a:stretch>
          </p:blipFill>
          <p:spPr bwMode="auto">
            <a:xfrm>
              <a:off x="685523" y="4005064"/>
              <a:ext cx="1111764" cy="12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5">
            <a:extLst>
              <a:ext uri="{FF2B5EF4-FFF2-40B4-BE49-F238E27FC236}">
                <a16:creationId xmlns:a16="http://schemas.microsoft.com/office/drawing/2014/main" id="{006DAD7B-DE33-2841-6E23-56F8FDA3FBA1}"/>
              </a:ext>
            </a:extLst>
          </p:cNvPr>
          <p:cNvSpPr>
            <a:spLocks noChangeArrowheads="1"/>
          </p:cNvSpPr>
          <p:nvPr/>
        </p:nvSpPr>
        <p:spPr bwMode="auto">
          <a:xfrm>
            <a:off x="395536" y="374665"/>
            <a:ext cx="3881517" cy="8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2800" b="1" dirty="0">
                <a:solidFill>
                  <a:srgbClr val="3A22C8"/>
                </a:solidFill>
                <a:ea typeface="黑体" panose="02010609060101010101" pitchFamily="49" charset="-122"/>
                <a:cs typeface="Arial" panose="020B0604020202020204" pitchFamily="34" charset="0"/>
              </a:rPr>
              <a:t>III  </a:t>
            </a:r>
            <a:r>
              <a:rPr lang="zh-CN" altLang="en-US" sz="2800" b="1" dirty="0">
                <a:solidFill>
                  <a:srgbClr val="3A22C8"/>
                </a:solidFill>
                <a:latin typeface="黑体" panose="02010609060101010101" pitchFamily="49" charset="-122"/>
                <a:ea typeface="黑体" panose="02010609060101010101" pitchFamily="49" charset="-122"/>
              </a:rPr>
              <a:t>实验对象与器材</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紫罗兰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15578</TotalTime>
  <Words>2716</Words>
  <Application>Microsoft Office PowerPoint</Application>
  <PresentationFormat>全屏显示(4:3)</PresentationFormat>
  <Paragraphs>239</Paragraphs>
  <Slides>35</Slides>
  <Notes>24</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49" baseType="lpstr">
      <vt:lpstr>黑体</vt:lpstr>
      <vt:lpstr>华文楷体</vt:lpstr>
      <vt:lpstr>宋体</vt:lpstr>
      <vt:lpstr>Arial</vt:lpstr>
      <vt:lpstr>Calibri</vt:lpstr>
      <vt:lpstr>Lucida Sans Unicode</vt:lpstr>
      <vt:lpstr>Tahoma</vt:lpstr>
      <vt:lpstr>Times New Roman</vt:lpstr>
      <vt:lpstr>Verdana</vt:lpstr>
      <vt:lpstr>Wingdings</vt:lpstr>
      <vt:lpstr>Wingdings 2</vt:lpstr>
      <vt:lpstr>Wingdings 3</vt:lpstr>
      <vt:lpstr>聚合</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Yishi Lyu</cp:lastModifiedBy>
  <cp:revision>671</cp:revision>
  <dcterms:created xsi:type="dcterms:W3CDTF">2011-09-19T06:29:50Z</dcterms:created>
  <dcterms:modified xsi:type="dcterms:W3CDTF">2025-11-23T08:24:04Z</dcterms:modified>
</cp:coreProperties>
</file>